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1794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185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1527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6095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2092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108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011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62924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911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892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14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407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424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382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53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2184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1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AC3897D-EDED-40CD-962F-DABC35C2DCD1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1925922-E4C6-490E-8E75-B2C58AA9F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574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883382-F51E-251D-0978-B9F4A2084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041400"/>
            <a:ext cx="8825658" cy="3735981"/>
          </a:xfrm>
        </p:spPr>
        <p:txBody>
          <a:bodyPr/>
          <a:lstStyle/>
          <a:p>
            <a:r>
              <a:rPr lang="pl-PL" sz="4000" dirty="0"/>
              <a:t>EGZAMIN UMIEJĘTNOŚCI ZAWODOWEJ</a:t>
            </a:r>
            <a:br>
              <a:rPr lang="pl-PL" sz="4000" dirty="0"/>
            </a:br>
            <a:r>
              <a:rPr lang="pl-PL" sz="4000" dirty="0"/>
              <a:t>IMPLANTOLOGIA STOMATOLOGICZNA 019</a:t>
            </a:r>
            <a:br>
              <a:rPr lang="pl-PL" sz="4000" dirty="0"/>
            </a:br>
            <a:br>
              <a:rPr lang="pl-PL" sz="4000" dirty="0"/>
            </a:br>
            <a:r>
              <a:rPr lang="pl-PL" sz="4000" dirty="0"/>
              <a:t>wytyczne dla kandydatów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A882D8C-FCC2-CD3F-AB48-1F9C17CAE8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pl-PL" dirty="0"/>
          </a:p>
          <a:p>
            <a:pPr algn="r"/>
            <a:r>
              <a:rPr lang="pl-PL" dirty="0"/>
              <a:t>styczeń 2026 r.</a:t>
            </a:r>
          </a:p>
        </p:txBody>
      </p:sp>
    </p:spTree>
    <p:extLst>
      <p:ext uri="{BB962C8B-B14F-4D97-AF65-F5344CB8AC3E}">
        <p14:creationId xmlns:p14="http://schemas.microsoft.com/office/powerpoint/2010/main" val="3612869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A52EAC-6424-CE0D-BFA9-D30D21B32D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1AD88E-9338-F24C-77E8-9D5C41FEC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1176865"/>
          </a:xfrm>
        </p:spPr>
        <p:txBody>
          <a:bodyPr/>
          <a:lstStyle/>
          <a:p>
            <a:r>
              <a:rPr lang="pl-PL" dirty="0"/>
              <a:t>SPIS TREŚCI</a:t>
            </a:r>
            <a:br>
              <a:rPr lang="pl-PL" dirty="0"/>
            </a:br>
            <a:r>
              <a:rPr lang="pl-PL" sz="3600" dirty="0">
                <a:solidFill>
                  <a:srgbClr val="FF0000"/>
                </a:solidFill>
              </a:rPr>
              <a:t>prezentacji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632358-DA38-5226-A0B3-4DA4638CC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267" y="2226733"/>
            <a:ext cx="11142133" cy="44619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2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pl-PL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pl-PL" sz="12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pl-PL" sz="1200" dirty="0"/>
          </a:p>
          <a:p>
            <a:pPr>
              <a:buFont typeface="+mj-lt"/>
              <a:buAutoNum type="arabicPeriod"/>
            </a:pPr>
            <a:endParaRPr lang="pl-PL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F3965B46-B957-BA01-78AA-DDB5BD0EE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351668"/>
              </p:ext>
            </p:extLst>
          </p:nvPr>
        </p:nvGraphicFramePr>
        <p:xfrm>
          <a:off x="812799" y="2351210"/>
          <a:ext cx="10414000" cy="4127999"/>
        </p:xfrm>
        <a:graphic>
          <a:graphicData uri="http://schemas.openxmlformats.org/drawingml/2006/table">
            <a:tbl>
              <a:tblPr/>
              <a:tblGrid>
                <a:gridCol w="8783983">
                  <a:extLst>
                    <a:ext uri="{9D8B030D-6E8A-4147-A177-3AD203B41FA5}">
                      <a16:colId xmlns:a16="http://schemas.microsoft.com/office/drawing/2014/main" val="3637386807"/>
                    </a:ext>
                  </a:extLst>
                </a:gridCol>
                <a:gridCol w="1630017">
                  <a:extLst>
                    <a:ext uri="{9D8B030D-6E8A-4147-A177-3AD203B41FA5}">
                      <a16:colId xmlns:a16="http://schemas.microsoft.com/office/drawing/2014/main" val="13207972"/>
                    </a:ext>
                  </a:extLst>
                </a:gridCol>
              </a:tblGrid>
              <a:tr h="325251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6. Zabieg augmentacji </a:t>
                      </a:r>
                      <a:r>
                        <a:rPr lang="pl-PL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tk</a:t>
                      </a: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. twardej przed implantacją (2 przypadki) (SL, GBR, blok,) i następowe leczenie </a:t>
                      </a:r>
                      <a:r>
                        <a:rPr lang="pl-PL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implantoprotetyczne</a:t>
                      </a: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– 2 przypadki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286379"/>
                  </a:ext>
                </a:extLst>
              </a:tr>
              <a:tr h="330052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przypadek #1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172-178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760131"/>
                  </a:ext>
                </a:extLst>
              </a:tr>
              <a:tr h="296333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przypadek #2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180-186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734240"/>
                  </a:ext>
                </a:extLst>
              </a:tr>
              <a:tr h="329715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7. Zabieg rekonstrukcyjny/korekcyjny tkanki miękkiej (przed, około lub po implantacji) (2 przypadki) i zakończone leczenie </a:t>
                      </a:r>
                      <a:r>
                        <a:rPr lang="pl-PL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implantoprotetyczne</a:t>
                      </a: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– 2 przypadki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38648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przypadek #1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188-194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678610"/>
                  </a:ext>
                </a:extLst>
              </a:tr>
              <a:tr h="268661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przypadek #2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196-202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7982267"/>
                  </a:ext>
                </a:extLst>
              </a:tr>
              <a:tr h="3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8. </a:t>
                      </a:r>
                      <a:r>
                        <a:rPr lang="pl-PL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Periimplantitis</a:t>
                      </a: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– 3 przypadki*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549111"/>
                  </a:ext>
                </a:extLst>
              </a:tr>
              <a:tr h="310048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przypadek #1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204-209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988149"/>
                  </a:ext>
                </a:extLst>
              </a:tr>
              <a:tr h="332491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przypadek #2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211-216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526972"/>
                  </a:ext>
                </a:extLst>
              </a:tr>
              <a:tr h="335054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przypadek #3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218-223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008992"/>
                  </a:ext>
                </a:extLst>
              </a:tr>
              <a:tr h="351674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9. Leczenie naprawcze po eksplantacji lub utracie wszczepu – 2 przypadki*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951369"/>
                  </a:ext>
                </a:extLst>
              </a:tr>
              <a:tr h="31585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przypadek #1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225-230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008853"/>
                  </a:ext>
                </a:extLst>
              </a:tr>
              <a:tr h="262092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przypadek #2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232-237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712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023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CC7165-509C-82E8-3A2C-A56882CDCD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73997A-08E3-BD90-282D-0699B1179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1176865"/>
          </a:xfrm>
        </p:spPr>
        <p:txBody>
          <a:bodyPr/>
          <a:lstStyle/>
          <a:p>
            <a:r>
              <a:rPr lang="pl-PL" dirty="0"/>
              <a:t>SPIS TREŚCI</a:t>
            </a:r>
            <a:br>
              <a:rPr lang="pl-PL" dirty="0"/>
            </a:br>
            <a:r>
              <a:rPr lang="pl-PL" sz="3600" dirty="0">
                <a:solidFill>
                  <a:srgbClr val="FF0000"/>
                </a:solidFill>
              </a:rPr>
              <a:t>prezentacji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7E5F9C-216D-40FC-6301-EB3675D4D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267" y="2226733"/>
            <a:ext cx="11142133" cy="44619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2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pl-PL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pl-PL" sz="12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pl-PL" sz="1200" dirty="0"/>
          </a:p>
          <a:p>
            <a:pPr marL="0" indent="0">
              <a:buNone/>
            </a:pPr>
            <a:endParaRPr lang="pl-PL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400" dirty="0">
                <a:solidFill>
                  <a:schemeClr val="tx1"/>
                </a:solidFill>
              </a:rPr>
              <a:t>* dla przypadków w kategorii 8/9/10 nie jest wymagana 5-letnia obserwacja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ED7C9DE-2DC6-40E2-69D7-C557D91F6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241480"/>
              </p:ext>
            </p:extLst>
          </p:nvPr>
        </p:nvGraphicFramePr>
        <p:xfrm>
          <a:off x="778933" y="2571343"/>
          <a:ext cx="10414000" cy="655303"/>
        </p:xfrm>
        <a:graphic>
          <a:graphicData uri="http://schemas.openxmlformats.org/drawingml/2006/table">
            <a:tbl>
              <a:tblPr/>
              <a:tblGrid>
                <a:gridCol w="8783983">
                  <a:extLst>
                    <a:ext uri="{9D8B030D-6E8A-4147-A177-3AD203B41FA5}">
                      <a16:colId xmlns:a16="http://schemas.microsoft.com/office/drawing/2014/main" val="3637386807"/>
                    </a:ext>
                  </a:extLst>
                </a:gridCol>
                <a:gridCol w="1630017">
                  <a:extLst>
                    <a:ext uri="{9D8B030D-6E8A-4147-A177-3AD203B41FA5}">
                      <a16:colId xmlns:a16="http://schemas.microsoft.com/office/drawing/2014/main" val="13207972"/>
                    </a:ext>
                  </a:extLst>
                </a:gridCol>
              </a:tblGrid>
              <a:tr h="325251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10. inne*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286379"/>
                  </a:ext>
                </a:extLst>
              </a:tr>
              <a:tr h="330052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przypadek #1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239-244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760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770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FF561C-CA61-B602-5372-BFD5D37A88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C81D0E-64F3-95BA-BDEF-8FEDDC1B8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041400"/>
            <a:ext cx="8825658" cy="3735981"/>
          </a:xfrm>
        </p:spPr>
        <p:txBody>
          <a:bodyPr/>
          <a:lstStyle/>
          <a:p>
            <a:r>
              <a:rPr lang="pl-PL" sz="2800" dirty="0"/>
              <a:t>Tytuły zawodowe w RP (ministerialne)</a:t>
            </a:r>
            <a:br>
              <a:rPr lang="pl-PL" sz="2800" dirty="0"/>
            </a:br>
            <a:br>
              <a:rPr lang="pl-PL" sz="2800" dirty="0"/>
            </a:br>
            <a:r>
              <a:rPr lang="pl-PL" sz="2000" dirty="0"/>
              <a:t>Dyplom ukończenia studiów – dyplom lekarza</a:t>
            </a:r>
            <a:br>
              <a:rPr lang="pl-PL" sz="2000" dirty="0"/>
            </a:br>
            <a:r>
              <a:rPr lang="pl-PL" sz="2000" dirty="0"/>
              <a:t>Dyplom specjalizacji</a:t>
            </a:r>
            <a:br>
              <a:rPr lang="pl-PL" sz="2000" dirty="0"/>
            </a:br>
            <a:r>
              <a:rPr lang="pl-PL" sz="2000" dirty="0">
                <a:solidFill>
                  <a:srgbClr val="FFC000"/>
                </a:solidFill>
              </a:rPr>
              <a:t>Certyfikat umiejętności zawodowej</a:t>
            </a:r>
            <a:br>
              <a:rPr lang="pl-PL" sz="1400" dirty="0">
                <a:solidFill>
                  <a:srgbClr val="FFC000"/>
                </a:solidFill>
              </a:rPr>
            </a:br>
            <a:br>
              <a:rPr lang="pl-PL" sz="2800" dirty="0"/>
            </a:b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978772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4A1177-4CDA-BE36-91E1-B54E6A4250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889000"/>
            <a:ext cx="8825658" cy="4775200"/>
          </a:xfrm>
        </p:spPr>
        <p:txBody>
          <a:bodyPr/>
          <a:lstStyle/>
          <a:p>
            <a:r>
              <a:rPr lang="pl-PL" sz="2800" dirty="0"/>
              <a:t>Istotnym etapem kwalifikacyjnym jest </a:t>
            </a:r>
            <a:r>
              <a:rPr lang="pl-PL" sz="2800" dirty="0">
                <a:solidFill>
                  <a:srgbClr val="FF0000"/>
                </a:solidFill>
              </a:rPr>
              <a:t>przygotowanie prezentacji zawierającej przypadki leczenia metodami implantologicznymi </a:t>
            </a:r>
            <a:r>
              <a:rPr lang="pl-PL" sz="2800" dirty="0"/>
              <a:t>- wg szczegółowych wytycznych Komisji Egzaminacyjnej</a:t>
            </a:r>
            <a:br>
              <a:rPr lang="pl-PL" sz="2800" dirty="0"/>
            </a:br>
            <a:br>
              <a:rPr lang="pl-PL" sz="2800" dirty="0"/>
            </a:br>
            <a:r>
              <a:rPr lang="pl-PL" sz="2800" dirty="0"/>
              <a:t>Przypadki z obserwacją 5 letnią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1162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762764-617B-D424-FA6D-586340A009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39DDA1-7454-B19B-4268-08DFF10A6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1176865"/>
          </a:xfrm>
        </p:spPr>
        <p:txBody>
          <a:bodyPr/>
          <a:lstStyle/>
          <a:p>
            <a:r>
              <a:rPr lang="pl-PL" dirty="0"/>
              <a:t>PREZENTACJA PRZYPADKÓW </a:t>
            </a:r>
            <a:br>
              <a:rPr lang="pl-PL" dirty="0"/>
            </a:br>
            <a:r>
              <a:rPr lang="pl-PL" sz="3600" dirty="0">
                <a:solidFill>
                  <a:srgbClr val="FF0000"/>
                </a:solidFill>
              </a:rPr>
              <a:t>zakres i kolejność w prezentacji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76DB71-617E-602C-5666-C6491A3C4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69067"/>
            <a:ext cx="8825659" cy="4419599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pl-PL" sz="1200" dirty="0">
                <a:solidFill>
                  <a:schemeClr val="tx1"/>
                </a:solidFill>
              </a:rPr>
              <a:t>brak pojedynczy: (4 przypadki): po 1 przypadku: implantacja odroczona, natychmiastowa w odcinku  przednim i bocznym</a:t>
            </a:r>
          </a:p>
          <a:p>
            <a:pPr>
              <a:buFont typeface="+mj-lt"/>
              <a:buAutoNum type="arabicPeriod"/>
            </a:pPr>
            <a:r>
              <a:rPr lang="pl-PL" sz="1200" dirty="0">
                <a:solidFill>
                  <a:schemeClr val="tx1"/>
                </a:solidFill>
              </a:rPr>
              <a:t>brak skrzydłowy (4 przypadki): po 2 przypadki w łuku górnym i dolnym</a:t>
            </a:r>
          </a:p>
          <a:p>
            <a:pPr>
              <a:buFont typeface="+mj-lt"/>
              <a:buAutoNum type="arabicPeriod"/>
            </a:pPr>
            <a:r>
              <a:rPr lang="pl-PL" sz="1200" dirty="0">
                <a:solidFill>
                  <a:schemeClr val="tx1"/>
                </a:solidFill>
              </a:rPr>
              <a:t>braki </a:t>
            </a:r>
            <a:r>
              <a:rPr lang="pl-PL" sz="1200">
                <a:solidFill>
                  <a:schemeClr val="tx1"/>
                </a:solidFill>
              </a:rPr>
              <a:t>minimum 5 </a:t>
            </a:r>
            <a:r>
              <a:rPr lang="pl-PL" sz="1200" dirty="0">
                <a:solidFill>
                  <a:schemeClr val="tx1"/>
                </a:solidFill>
              </a:rPr>
              <a:t>zębów zlokalizowanych w co najmniej 2 kwadrantach jamy ustnej lub rozległe rekonstrukcje (2 przypadki): po 1 w łuku górnym i dolnym</a:t>
            </a:r>
          </a:p>
          <a:p>
            <a:pPr>
              <a:buFont typeface="+mj-lt"/>
              <a:buAutoNum type="arabicPeriod"/>
            </a:pPr>
            <a:r>
              <a:rPr lang="pl-PL" sz="1200" dirty="0">
                <a:solidFill>
                  <a:schemeClr val="tx1"/>
                </a:solidFill>
              </a:rPr>
              <a:t>bezzębie (8 przypadków): w łuku górnym (po 2 przypadki rekonstrukcji stałej  i ruchomej) i dolnym (po 2 przypadki rekonstrukcji stałej i ruchomej)</a:t>
            </a:r>
          </a:p>
          <a:p>
            <a:pPr>
              <a:buFont typeface="+mj-lt"/>
              <a:buAutoNum type="arabicPeriod"/>
            </a:pPr>
            <a:r>
              <a:rPr lang="pl-PL" sz="1200" dirty="0">
                <a:solidFill>
                  <a:schemeClr val="tx1"/>
                </a:solidFill>
              </a:rPr>
              <a:t>implantacja z zabiegiem </a:t>
            </a:r>
            <a:r>
              <a:rPr lang="pl-PL" sz="1200" dirty="0" err="1">
                <a:solidFill>
                  <a:schemeClr val="tx1"/>
                </a:solidFill>
              </a:rPr>
              <a:t>okołoimplantacyjnym</a:t>
            </a:r>
            <a:r>
              <a:rPr lang="pl-PL" sz="1200" dirty="0">
                <a:solidFill>
                  <a:schemeClr val="tx1"/>
                </a:solidFill>
              </a:rPr>
              <a:t>  </a:t>
            </a:r>
            <a:r>
              <a:rPr lang="pl-PL" sz="1200" dirty="0" err="1">
                <a:solidFill>
                  <a:schemeClr val="tx1"/>
                </a:solidFill>
              </a:rPr>
              <a:t>tk</a:t>
            </a:r>
            <a:r>
              <a:rPr lang="pl-PL" sz="1200" dirty="0">
                <a:solidFill>
                  <a:schemeClr val="tx1"/>
                </a:solidFill>
              </a:rPr>
              <a:t>. twardej (3 przypadki)</a:t>
            </a:r>
          </a:p>
          <a:p>
            <a:pPr>
              <a:buFont typeface="+mj-lt"/>
              <a:buAutoNum type="arabicPeriod"/>
            </a:pPr>
            <a:r>
              <a:rPr lang="pl-PL" sz="1200" dirty="0">
                <a:solidFill>
                  <a:schemeClr val="tx1"/>
                </a:solidFill>
              </a:rPr>
              <a:t>zabieg augmentacji </a:t>
            </a:r>
            <a:r>
              <a:rPr lang="pl-PL" sz="1200" dirty="0" err="1">
                <a:solidFill>
                  <a:schemeClr val="tx1"/>
                </a:solidFill>
              </a:rPr>
              <a:t>tk</a:t>
            </a:r>
            <a:r>
              <a:rPr lang="pl-PL" sz="1200" dirty="0">
                <a:solidFill>
                  <a:schemeClr val="tx1"/>
                </a:solidFill>
              </a:rPr>
              <a:t>. twardej przed implantacją (2 przypadki) (SL, GBR, blok, inne) i następowe leczenie </a:t>
            </a:r>
            <a:r>
              <a:rPr lang="pl-PL" sz="1200" dirty="0" err="1">
                <a:solidFill>
                  <a:schemeClr val="tx1"/>
                </a:solidFill>
              </a:rPr>
              <a:t>implantoprotetyczne</a:t>
            </a:r>
            <a:endParaRPr lang="pl-PL" sz="12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r>
              <a:rPr lang="pl-PL" sz="1200" dirty="0">
                <a:solidFill>
                  <a:schemeClr val="tx1"/>
                </a:solidFill>
              </a:rPr>
              <a:t>zabieg rekonstrukcyjny/korekcyjny tkanki miękkiej (przed, około lub po implantacji) (2 przypadki) i zakończone leczenie </a:t>
            </a:r>
            <a:r>
              <a:rPr lang="pl-PL" sz="1200" dirty="0" err="1">
                <a:solidFill>
                  <a:schemeClr val="tx1"/>
                </a:solidFill>
              </a:rPr>
              <a:t>implantoprotetyczne</a:t>
            </a:r>
            <a:endParaRPr lang="pl-PL" sz="12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r>
              <a:rPr lang="pl-PL" sz="1200" dirty="0" err="1">
                <a:solidFill>
                  <a:schemeClr val="tx1"/>
                </a:solidFill>
              </a:rPr>
              <a:t>periimplantitis</a:t>
            </a:r>
            <a:r>
              <a:rPr lang="pl-PL" sz="1200" dirty="0">
                <a:solidFill>
                  <a:schemeClr val="tx1"/>
                </a:solidFill>
              </a:rPr>
              <a:t> (3 przypadki)*</a:t>
            </a:r>
          </a:p>
          <a:p>
            <a:pPr>
              <a:buFont typeface="+mj-lt"/>
              <a:buAutoNum type="arabicPeriod"/>
            </a:pPr>
            <a:r>
              <a:rPr lang="pl-PL" sz="1200" dirty="0">
                <a:solidFill>
                  <a:schemeClr val="tx1"/>
                </a:solidFill>
              </a:rPr>
              <a:t>leczenie naprawcze po eksplantacji lub utracie wszczepu (2 przypadki)*</a:t>
            </a:r>
          </a:p>
          <a:p>
            <a:pPr>
              <a:buFont typeface="+mj-lt"/>
              <a:buAutoNum type="arabicPeriod"/>
            </a:pPr>
            <a:r>
              <a:rPr lang="pl-PL" sz="1200" dirty="0">
                <a:solidFill>
                  <a:schemeClr val="tx1"/>
                </a:solidFill>
              </a:rPr>
              <a:t>inne*</a:t>
            </a:r>
          </a:p>
          <a:p>
            <a:pPr marL="0" indent="0">
              <a:buNone/>
            </a:pPr>
            <a:r>
              <a:rPr lang="pl-PL" sz="1200" dirty="0">
                <a:solidFill>
                  <a:schemeClr val="tx1"/>
                </a:solidFill>
              </a:rPr>
              <a:t>* dla przypadków w kategorii 8/9/10 nie jest wymagana 5-letnia obserwacja</a:t>
            </a:r>
          </a:p>
          <a:p>
            <a:pPr>
              <a:buFont typeface="+mj-lt"/>
              <a:buAutoNum type="arabicPeriod"/>
            </a:pPr>
            <a:endParaRPr lang="pl-PL" sz="12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pl-PL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2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pl-PL" sz="1200" dirty="0"/>
          </a:p>
          <a:p>
            <a:pPr>
              <a:buFont typeface="+mj-lt"/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2700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B842DB-E5D7-5D06-B61D-0B22DDE3EA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89D0F4-3D66-7865-ED84-6422263DA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491067"/>
            <a:ext cx="8761413" cy="1659465"/>
          </a:xfrm>
        </p:spPr>
        <p:txBody>
          <a:bodyPr/>
          <a:lstStyle/>
          <a:p>
            <a:r>
              <a:rPr lang="pl-PL" sz="3200" dirty="0"/>
              <a:t>KAŻDY PRZYPADEK POWINIEN ZAWIERAĆ DOKUMENTACJĘ FOTOGRAFICZNĄ: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0610B2-1AA9-4018-3922-06A3393BF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69067"/>
            <a:ext cx="8825659" cy="44195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pl-PL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/>
              <a:t>RTG przed leczeniem, TK, zdjęcie </a:t>
            </a:r>
            <a:r>
              <a:rPr lang="pl-PL" sz="2000" dirty="0" err="1"/>
              <a:t>wewnątrzustne</a:t>
            </a:r>
            <a:endParaRPr lang="pl-PL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/>
              <a:t>etap chirurgiczny, model cyfrowy lub analogowy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/>
              <a:t>obciążenie tymczasowe, obciążenie stałe, efekt estetyczny w ustach pacjenta po oddaniu pracy, RTG po zakończeniu leczenia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/>
              <a:t>efekt estetyczny w ustach pacjenta po 2 i 5 latach, </a:t>
            </a:r>
            <a:r>
              <a:rPr lang="pl-PL" sz="2000" dirty="0" err="1"/>
              <a:t>rtg</a:t>
            </a:r>
            <a:r>
              <a:rPr lang="pl-PL" sz="2000" dirty="0"/>
              <a:t> po 5 latach obserwacji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/>
              <a:t>wszystkie zdjęcia (RTG i foto) muszą być oznaczone datami wykonania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12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pl-PL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2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pl-PL" sz="1200" dirty="0"/>
          </a:p>
          <a:p>
            <a:pPr>
              <a:buFont typeface="+mj-lt"/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5611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B85AF4-F45C-9CB5-B9F3-AB61F7D114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478335-A466-86CD-87FD-7632A4CD8D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889000"/>
            <a:ext cx="8825658" cy="4775200"/>
          </a:xfrm>
        </p:spPr>
        <p:txBody>
          <a:bodyPr/>
          <a:lstStyle/>
          <a:p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r>
              <a:rPr lang="pl-PL" sz="2000" dirty="0"/>
              <a:t>Po spełnieniu warunków formalnych, kandydaci zobowiązani są do przystąpienia do egzaminu w wyznaczonym czasie i miejscu.</a:t>
            </a:r>
            <a:br>
              <a:rPr lang="pl-PL" sz="2000" dirty="0"/>
            </a:br>
            <a:br>
              <a:rPr lang="pl-PL" sz="2000" dirty="0"/>
            </a:br>
            <a:r>
              <a:rPr lang="pl-PL" sz="2000" dirty="0"/>
              <a:t>Nieprzestrzeganie któregokolwiek z punktów regulaminu skutkuje niemożnością przystąpienia do egzaminu, a ewentualnie wniesione opłaty nie będą zwracane.</a:t>
            </a:r>
            <a:br>
              <a:rPr lang="pl-PL" sz="2000" dirty="0"/>
            </a:br>
            <a:br>
              <a:rPr lang="pl-PL" sz="2000" dirty="0"/>
            </a:br>
            <a:r>
              <a:rPr lang="pl-PL" sz="2000" dirty="0"/>
              <a:t>Prezentacja zawiera 31 przypadków w kolejności zgodnej z regulaminem</a:t>
            </a:r>
            <a:br>
              <a:rPr lang="pl-PL" sz="1400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657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7515D2-33DA-E458-004B-75518BF1D2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8D8ADB-02CD-9511-A6B6-811D3DDD4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1176865"/>
          </a:xfrm>
        </p:spPr>
        <p:txBody>
          <a:bodyPr/>
          <a:lstStyle/>
          <a:p>
            <a:r>
              <a:rPr lang="pl-PL" dirty="0"/>
              <a:t>PREZENTACJA PRZYPADKÓW </a:t>
            </a:r>
            <a:br>
              <a:rPr lang="pl-PL" dirty="0"/>
            </a:br>
            <a:r>
              <a:rPr lang="pl-PL" sz="3600" dirty="0">
                <a:solidFill>
                  <a:srgbClr val="FF0000"/>
                </a:solidFill>
              </a:rPr>
              <a:t>do przygotowania na egzamin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37BC93-FB10-A574-9D6D-3A701B3C9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69067"/>
            <a:ext cx="8825659" cy="44195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l-PL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Wersja elektroniczna w programie i prezentowana z komputera zdającego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Proszę zabezpieczyć odpowiednie złącza przejściowe do standardu HDMI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Ze względu na jakość obrazu nie akceptujemy formatu .pdf do prezentacji egzaminacyjnej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tx1"/>
                </a:solidFill>
              </a:rPr>
              <a:t>Wersja drukowana: 3 egzemplarze </a:t>
            </a:r>
            <a:r>
              <a:rPr lang="pl-PL" sz="2000" dirty="0"/>
              <a:t>drukowane prezentacji ( nie więcej jak 2 strony prezentacji na 1 stronie wydruku), </a:t>
            </a:r>
            <a:r>
              <a:rPr lang="pl-PL" sz="2000" dirty="0">
                <a:solidFill>
                  <a:srgbClr val="FF0000"/>
                </a:solidFill>
              </a:rPr>
              <a:t>jeden z nich pozostaje w archiwum PSI,</a:t>
            </a:r>
            <a:r>
              <a:rPr lang="pl-PL" sz="2000" dirty="0"/>
              <a:t> pozostałe dwa odbiera zdający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2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pl-PL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2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pl-PL" sz="1200" dirty="0"/>
          </a:p>
          <a:p>
            <a:pPr>
              <a:buFont typeface="+mj-lt"/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9604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74CFF-57BB-2271-952D-6B310798C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DB3911-ED9B-530C-7000-E2738F686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1176865"/>
          </a:xfrm>
        </p:spPr>
        <p:txBody>
          <a:bodyPr/>
          <a:lstStyle/>
          <a:p>
            <a:r>
              <a:rPr lang="pl-PL" dirty="0"/>
              <a:t>SPIS TREŚCI</a:t>
            </a:r>
            <a:br>
              <a:rPr lang="pl-PL" dirty="0"/>
            </a:br>
            <a:r>
              <a:rPr lang="pl-PL" sz="3600" dirty="0">
                <a:solidFill>
                  <a:srgbClr val="FF0000"/>
                </a:solidFill>
              </a:rPr>
              <a:t>prezentacji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0C33EA-2B05-670C-90A0-2105105D7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267" y="2226733"/>
            <a:ext cx="11142133" cy="44619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2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pl-PL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pl-PL" sz="12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pl-PL" sz="1200" dirty="0"/>
          </a:p>
          <a:p>
            <a:pPr>
              <a:buFont typeface="+mj-lt"/>
              <a:buAutoNum type="arabicPeriod"/>
            </a:pPr>
            <a:endParaRPr lang="pl-PL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DE817815-2E3D-DFDD-F998-E85F0D359F6F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467963585"/>
              </p:ext>
            </p:extLst>
          </p:nvPr>
        </p:nvGraphicFramePr>
        <p:xfrm>
          <a:off x="931333" y="2299101"/>
          <a:ext cx="10414000" cy="4196165"/>
        </p:xfrm>
        <a:graphic>
          <a:graphicData uri="http://schemas.openxmlformats.org/drawingml/2006/table">
            <a:tbl>
              <a:tblPr/>
              <a:tblGrid>
                <a:gridCol w="8783983">
                  <a:extLst>
                    <a:ext uri="{9D8B030D-6E8A-4147-A177-3AD203B41FA5}">
                      <a16:colId xmlns:a16="http://schemas.microsoft.com/office/drawing/2014/main" val="3637386807"/>
                    </a:ext>
                  </a:extLst>
                </a:gridCol>
                <a:gridCol w="1630017">
                  <a:extLst>
                    <a:ext uri="{9D8B030D-6E8A-4147-A177-3AD203B41FA5}">
                      <a16:colId xmlns:a16="http://schemas.microsoft.com/office/drawing/2014/main" val="13207972"/>
                    </a:ext>
                  </a:extLst>
                </a:gridCol>
              </a:tblGrid>
              <a:tr h="279548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 Brak pojedynczy – 4 przypadki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4478" marR="644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286379"/>
                  </a:ext>
                </a:extLst>
              </a:tr>
              <a:tr h="330052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implantacja odroczona w odcinku przednim - przypadek #1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ahoma"/>
                          <a:ea typeface="Calibri"/>
                          <a:cs typeface="Times New Roman"/>
                        </a:rPr>
                        <a:t>4-10</a:t>
                      </a:r>
                    </a:p>
                  </a:txBody>
                  <a:tcPr marL="64478" marR="644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760131"/>
                  </a:ext>
                </a:extLst>
              </a:tr>
              <a:tr h="296333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implantacja odroczona w odcinku bocznym - przypadek #2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ahoma"/>
                          <a:ea typeface="Calibri"/>
                          <a:cs typeface="Times New Roman"/>
                        </a:rPr>
                        <a:t>12-18</a:t>
                      </a:r>
                    </a:p>
                  </a:txBody>
                  <a:tcPr marL="64478" marR="644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734240"/>
                  </a:ext>
                </a:extLst>
              </a:tr>
              <a:tr h="329715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implantacja natychmiastowa w odcinku przednim - przypadek #3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ahoma"/>
                          <a:ea typeface="Calibri"/>
                          <a:cs typeface="Times New Roman"/>
                        </a:rPr>
                        <a:t>20-26</a:t>
                      </a:r>
                    </a:p>
                  </a:txBody>
                  <a:tcPr marL="64478" marR="644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38648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implantacja natychmiastowa w odcinku bocznym - przypadek #4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ahoma"/>
                          <a:ea typeface="Calibri"/>
                          <a:cs typeface="Times New Roman"/>
                        </a:rPr>
                        <a:t>28-34</a:t>
                      </a:r>
                    </a:p>
                  </a:txBody>
                  <a:tcPr marL="64478" marR="644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678610"/>
                  </a:ext>
                </a:extLst>
              </a:tr>
              <a:tr h="32429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2. Brak skrzydłowy – 4 przypadki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4478" marR="644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7982267"/>
                  </a:ext>
                </a:extLst>
              </a:tr>
              <a:tr h="318397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łuk górny - przypadek #1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ahoma"/>
                          <a:ea typeface="Calibri"/>
                          <a:cs typeface="Times New Roman"/>
                        </a:rPr>
                        <a:t>36-42</a:t>
                      </a:r>
                    </a:p>
                  </a:txBody>
                  <a:tcPr marL="64478" marR="644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549111"/>
                  </a:ext>
                </a:extLst>
              </a:tr>
              <a:tr h="359397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łuk górny - przypadek #2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ahoma"/>
                          <a:ea typeface="Calibri"/>
                          <a:cs typeface="Times New Roman"/>
                        </a:rPr>
                        <a:t>44-50</a:t>
                      </a:r>
                    </a:p>
                  </a:txBody>
                  <a:tcPr marL="64478" marR="644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988149"/>
                  </a:ext>
                </a:extLst>
              </a:tr>
              <a:tr h="332491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łuk dolny - przypadek #3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ahoma"/>
                          <a:ea typeface="Calibri"/>
                          <a:cs typeface="Times New Roman"/>
                        </a:rPr>
                        <a:t>52-58</a:t>
                      </a:r>
                    </a:p>
                  </a:txBody>
                  <a:tcPr marL="64478" marR="644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526972"/>
                  </a:ext>
                </a:extLst>
              </a:tr>
              <a:tr h="335054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łuk dolny - przypadek #4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ahoma"/>
                          <a:ea typeface="Calibri"/>
                          <a:cs typeface="Times New Roman"/>
                        </a:rPr>
                        <a:t>60-66</a:t>
                      </a:r>
                    </a:p>
                  </a:txBody>
                  <a:tcPr marL="64478" marR="644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008992"/>
                  </a:ext>
                </a:extLst>
              </a:tr>
              <a:tr h="357337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3. Braki minimum 3 zębów zlokalizowanych w co najmniej 2 kwadrantach jamy ustnej lub rozległe rekonstrukcje – 2 przypadki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4478" marR="644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951369"/>
                  </a:ext>
                </a:extLst>
              </a:tr>
              <a:tr h="31585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 łuku górnym - przypadek #1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ahoma"/>
                          <a:ea typeface="Calibri"/>
                          <a:cs typeface="Times New Roman"/>
                        </a:rPr>
                        <a:t>68-74</a:t>
                      </a:r>
                    </a:p>
                  </a:txBody>
                  <a:tcPr marL="64478" marR="644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008853"/>
                  </a:ext>
                </a:extLst>
              </a:tr>
              <a:tr h="262092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 luku dolnym - przypadek #2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ahoma"/>
                          <a:ea typeface="Calibri"/>
                          <a:cs typeface="Times New Roman"/>
                        </a:rPr>
                        <a:t>76-82</a:t>
                      </a:r>
                    </a:p>
                  </a:txBody>
                  <a:tcPr marL="64478" marR="644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712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483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D1DFD0-52E9-4C9D-057E-00BC737A73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1A4244-C72C-29D2-1850-90DE5A35A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1176865"/>
          </a:xfrm>
        </p:spPr>
        <p:txBody>
          <a:bodyPr/>
          <a:lstStyle/>
          <a:p>
            <a:r>
              <a:rPr lang="pl-PL" dirty="0"/>
              <a:t>SPIS TREŚCI</a:t>
            </a:r>
            <a:br>
              <a:rPr lang="pl-PL" dirty="0"/>
            </a:br>
            <a:r>
              <a:rPr lang="pl-PL" sz="3600" dirty="0">
                <a:solidFill>
                  <a:srgbClr val="FF0000"/>
                </a:solidFill>
              </a:rPr>
              <a:t>prezentacji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A52D1F-8484-5C8E-F37E-5BA7AB3B0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267" y="2226733"/>
            <a:ext cx="11142133" cy="44619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2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pl-PL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pl-PL" sz="12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pl-PL" sz="1200" dirty="0"/>
          </a:p>
          <a:p>
            <a:pPr>
              <a:buFont typeface="+mj-lt"/>
              <a:buAutoNum type="arabicPeriod"/>
            </a:pPr>
            <a:endParaRPr lang="pl-PL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67B2D71-8881-11F8-E361-587A4D75B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241406"/>
              </p:ext>
            </p:extLst>
          </p:nvPr>
        </p:nvGraphicFramePr>
        <p:xfrm>
          <a:off x="931333" y="2290636"/>
          <a:ext cx="10414000" cy="4124758"/>
        </p:xfrm>
        <a:graphic>
          <a:graphicData uri="http://schemas.openxmlformats.org/drawingml/2006/table">
            <a:tbl>
              <a:tblPr/>
              <a:tblGrid>
                <a:gridCol w="8783983">
                  <a:extLst>
                    <a:ext uri="{9D8B030D-6E8A-4147-A177-3AD203B41FA5}">
                      <a16:colId xmlns:a16="http://schemas.microsoft.com/office/drawing/2014/main" val="3637386807"/>
                    </a:ext>
                  </a:extLst>
                </a:gridCol>
                <a:gridCol w="1630017">
                  <a:extLst>
                    <a:ext uri="{9D8B030D-6E8A-4147-A177-3AD203B41FA5}">
                      <a16:colId xmlns:a16="http://schemas.microsoft.com/office/drawing/2014/main" val="13207972"/>
                    </a:ext>
                  </a:extLst>
                </a:gridCol>
              </a:tblGrid>
              <a:tr h="279548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4. Bezzębie – 8 przypadków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286379"/>
                  </a:ext>
                </a:extLst>
              </a:tr>
              <a:tr h="330052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 łuku górnym rekonstrukcja stała - przypadek #1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84-90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760131"/>
                  </a:ext>
                </a:extLst>
              </a:tr>
              <a:tr h="296333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 łuku górnym rekonstrukcja stała - przypadek #2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92-98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734240"/>
                  </a:ext>
                </a:extLst>
              </a:tr>
              <a:tr h="329715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 łuku górnym rekonstrukcja ruchoma - przypadek #3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100-106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38648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 łuku górnym rekonstrukcja  ruchoma - przypadek #4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108-114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678610"/>
                  </a:ext>
                </a:extLst>
              </a:tr>
              <a:tr h="268661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 łuku dolnym rekonstrukcja stała - przypadek #5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116-122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7982267"/>
                  </a:ext>
                </a:extLst>
              </a:tr>
              <a:tr h="318397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 łuku dolnym rekonstrukcja stała - przypadek #6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124-130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549111"/>
                  </a:ext>
                </a:extLst>
              </a:tr>
              <a:tr h="331658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 łuku dolnym rekonstrukcja  ruchoma - przypadek #7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132-138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988149"/>
                  </a:ext>
                </a:extLst>
              </a:tr>
              <a:tr h="332491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 łuku dolnym rekonstrukcja  ruchoma - przypadek #8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140-146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526972"/>
                  </a:ext>
                </a:extLst>
              </a:tr>
              <a:tr h="335054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5. Implantacja z zabiegiem okołoimplantacyjnym tk. twardej - 3 przypadki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008992"/>
                  </a:ext>
                </a:extLst>
              </a:tr>
              <a:tr h="354583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przypadek #1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148-154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951369"/>
                  </a:ext>
                </a:extLst>
              </a:tr>
              <a:tr h="31585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przypadek #2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156-162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008853"/>
                  </a:ext>
                </a:extLst>
              </a:tr>
              <a:tr h="27681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przypadek #3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164-170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712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402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 (sala konferencyjna)">
  <a:themeElements>
    <a:clrScheme name="Jon (sala konferencyjna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Jon (sala konferencyjna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 (sala konferencyjna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94</TotalTime>
  <Words>826</Words>
  <Application>Microsoft Office PowerPoint</Application>
  <PresentationFormat>Panoramiczny</PresentationFormat>
  <Paragraphs>144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Tahoma</vt:lpstr>
      <vt:lpstr>Wingdings</vt:lpstr>
      <vt:lpstr>Wingdings 3</vt:lpstr>
      <vt:lpstr>Jon (sala konferencyjna)</vt:lpstr>
      <vt:lpstr>EGZAMIN UMIEJĘTNOŚCI ZAWODOWEJ IMPLANTOLOGIA STOMATOLOGICZNA 019  wytyczne dla kandydatów</vt:lpstr>
      <vt:lpstr>Tytuły zawodowe w RP (ministerialne)  Dyplom ukończenia studiów – dyplom lekarza Dyplom specjalizacji Certyfikat umiejętności zawodowej  </vt:lpstr>
      <vt:lpstr>Istotnym etapem kwalifikacyjnym jest przygotowanie prezentacji zawierającej przypadki leczenia metodami implantologicznymi - wg szczegółowych wytycznych Komisji Egzaminacyjnej  Przypadki z obserwacją 5 letnią </vt:lpstr>
      <vt:lpstr>PREZENTACJA PRZYPADKÓW  zakres i kolejność w prezentacji </vt:lpstr>
      <vt:lpstr>KAŻDY PRZYPADEK POWINIEN ZAWIERAĆ DOKUMENTACJĘ FOTOGRAFICZNĄ: </vt:lpstr>
      <vt:lpstr>   Po spełnieniu warunków formalnych, kandydaci zobowiązani są do przystąpienia do egzaminu w wyznaczonym czasie i miejscu.  Nieprzestrzeganie któregokolwiek z punktów regulaminu skutkuje niemożnością przystąpienia do egzaminu, a ewentualnie wniesione opłaty nie będą zwracane.  Prezentacja zawiera 31 przypadków w kolejności zgodnej z regulaminem  </vt:lpstr>
      <vt:lpstr>PREZENTACJA PRZYPADKÓW  do przygotowania na egzamin </vt:lpstr>
      <vt:lpstr>SPIS TREŚCI prezentacji </vt:lpstr>
      <vt:lpstr>SPIS TREŚCI prezentacji </vt:lpstr>
      <vt:lpstr>SPIS TREŚCI prezentacji </vt:lpstr>
      <vt:lpstr>SPIS TREŚCI prezentacji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Natalia Godyla</dc:creator>
  <cp:lastModifiedBy>Natalia Godyla</cp:lastModifiedBy>
  <cp:revision>4</cp:revision>
  <dcterms:created xsi:type="dcterms:W3CDTF">2025-03-19T17:27:32Z</dcterms:created>
  <dcterms:modified xsi:type="dcterms:W3CDTF">2025-03-24T08:43:50Z</dcterms:modified>
</cp:coreProperties>
</file>