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79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185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52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095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092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08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11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292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11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92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4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407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2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53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18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AC3897D-EDED-40CD-962F-DABC35C2DCD1}" type="datetimeFigureOut">
              <a:rPr lang="pl-PL" smtClean="0"/>
              <a:t>2025-03-24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1925922-E4C6-490E-8E75-B2C58AA9F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74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883382-F51E-251D-0978-B9F4A2084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41400"/>
            <a:ext cx="8825658" cy="3735981"/>
          </a:xfrm>
        </p:spPr>
        <p:txBody>
          <a:bodyPr/>
          <a:lstStyle/>
          <a:p>
            <a:r>
              <a:rPr lang="pl-PL" sz="4000" dirty="0"/>
              <a:t>EGZAMIN UMIEJĘTNOŚCI ZAWODOWEJ</a:t>
            </a:r>
            <a:br>
              <a:rPr lang="pl-PL" sz="4000" dirty="0"/>
            </a:br>
            <a:r>
              <a:rPr lang="pl-PL" sz="4000" dirty="0"/>
              <a:t>IMPLANTOLOGIA STOMATOLOGICZNA 019</a:t>
            </a:r>
            <a:br>
              <a:rPr lang="pl-PL" sz="4000" dirty="0"/>
            </a:br>
            <a:br>
              <a:rPr lang="pl-PL" sz="4000" dirty="0"/>
            </a:br>
            <a:r>
              <a:rPr lang="pl-PL" sz="4000" dirty="0"/>
              <a:t>wytyczne dla kandydatów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A882D8C-FCC2-CD3F-AB48-1F9C17CAE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dirty="0"/>
          </a:p>
          <a:p>
            <a:pPr algn="r"/>
            <a:r>
              <a:rPr lang="pl-PL" dirty="0"/>
              <a:t>styczeń 2026 r.</a:t>
            </a:r>
          </a:p>
        </p:txBody>
      </p:sp>
    </p:spTree>
    <p:extLst>
      <p:ext uri="{BB962C8B-B14F-4D97-AF65-F5344CB8AC3E}">
        <p14:creationId xmlns:p14="http://schemas.microsoft.com/office/powerpoint/2010/main" val="3612869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A52EAC-6424-CE0D-BFA9-D30D21B32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1AD88E-9338-F24C-77E8-9D5C41FE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76865"/>
          </a:xfrm>
        </p:spPr>
        <p:txBody>
          <a:bodyPr/>
          <a:lstStyle/>
          <a:p>
            <a:r>
              <a:rPr lang="pl-PL" dirty="0"/>
              <a:t>SPIS TREŚCI</a:t>
            </a:r>
            <a:br>
              <a:rPr lang="pl-PL" dirty="0"/>
            </a:br>
            <a:r>
              <a:rPr lang="pl-PL" sz="3600" dirty="0">
                <a:solidFill>
                  <a:srgbClr val="FF0000"/>
                </a:solidFill>
              </a:rPr>
              <a:t>prezentacji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632358-DA38-5226-A0B3-4DA4638CC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7" y="2226733"/>
            <a:ext cx="11142133" cy="4461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3965B46-B957-BA01-78AA-DDB5BD0EE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51668"/>
              </p:ext>
            </p:extLst>
          </p:nvPr>
        </p:nvGraphicFramePr>
        <p:xfrm>
          <a:off x="812799" y="2351210"/>
          <a:ext cx="10414000" cy="4127999"/>
        </p:xfrm>
        <a:graphic>
          <a:graphicData uri="http://schemas.openxmlformats.org/drawingml/2006/table">
            <a:tbl>
              <a:tblPr/>
              <a:tblGrid>
                <a:gridCol w="8783983">
                  <a:extLst>
                    <a:ext uri="{9D8B030D-6E8A-4147-A177-3AD203B41FA5}">
                      <a16:colId xmlns:a16="http://schemas.microsoft.com/office/drawing/2014/main" val="3637386807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13207972"/>
                    </a:ext>
                  </a:extLst>
                </a:gridCol>
              </a:tblGrid>
              <a:tr h="32525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 Zabieg augmentacji </a:t>
                      </a:r>
                      <a:r>
                        <a:rPr lang="pl-PL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tk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twardej przed implantacją (2 przypadki) (SL, GBR, blok,) i następowe leczenie </a:t>
                      </a:r>
                      <a:r>
                        <a:rPr lang="pl-PL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implantoprotetyczne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– 2 przypadki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286379"/>
                  </a:ext>
                </a:extLst>
              </a:tr>
              <a:tr h="33005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172-178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760131"/>
                  </a:ext>
                </a:extLst>
              </a:tr>
              <a:tr h="29633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180-186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734240"/>
                  </a:ext>
                </a:extLst>
              </a:tr>
              <a:tr h="32971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 Zabieg rekonstrukcyjny/korekcyjny tkanki miękkiej (przed, około lub po implantacji) (2 przypadki) i zakończone leczenie </a:t>
                      </a:r>
                      <a:r>
                        <a:rPr lang="pl-PL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implantoprotetyczne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– 2 przypadki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38648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188-194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78610"/>
                  </a:ext>
                </a:extLst>
              </a:tr>
              <a:tr h="26866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196-202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982267"/>
                  </a:ext>
                </a:extLst>
              </a:tr>
              <a:tr h="3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 </a:t>
                      </a:r>
                      <a:r>
                        <a:rPr lang="pl-PL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Periimplantitis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– 3 przypadki*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549111"/>
                  </a:ext>
                </a:extLst>
              </a:tr>
              <a:tr h="31004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204-209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988149"/>
                  </a:ext>
                </a:extLst>
              </a:tr>
              <a:tr h="33249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211-216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526972"/>
                  </a:ext>
                </a:extLst>
              </a:tr>
              <a:tr h="3350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218-223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008992"/>
                  </a:ext>
                </a:extLst>
              </a:tr>
              <a:tr h="35167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 Leczenie naprawcze po eksplantacji lub utracie wszczepu – 2 przypadki*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951369"/>
                  </a:ext>
                </a:extLst>
              </a:tr>
              <a:tr h="31585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225-230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008853"/>
                  </a:ext>
                </a:extLst>
              </a:tr>
              <a:tr h="26209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232-237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71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02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C7165-509C-82E8-3A2C-A56882CDC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73997A-08E3-BD90-282D-0699B117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76865"/>
          </a:xfrm>
        </p:spPr>
        <p:txBody>
          <a:bodyPr/>
          <a:lstStyle/>
          <a:p>
            <a:r>
              <a:rPr lang="pl-PL" dirty="0"/>
              <a:t>SPIS TREŚCI</a:t>
            </a:r>
            <a:br>
              <a:rPr lang="pl-PL" dirty="0"/>
            </a:br>
            <a:r>
              <a:rPr lang="pl-PL" sz="3600" dirty="0">
                <a:solidFill>
                  <a:srgbClr val="FF0000"/>
                </a:solidFill>
              </a:rPr>
              <a:t>prezentacji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7E5F9C-216D-40FC-6301-EB3675D4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7" y="2226733"/>
            <a:ext cx="11142133" cy="4461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/>
          </a:p>
          <a:p>
            <a:pPr marL="0" indent="0">
              <a:buNone/>
            </a:pP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400" dirty="0">
                <a:solidFill>
                  <a:schemeClr val="tx1"/>
                </a:solidFill>
              </a:rPr>
              <a:t>* dla przypadków w kategorii 8/9/10 nie jest wymagana 5-letnia obserwacja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ED7C9DE-2DC6-40E2-69D7-C557D91F6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241480"/>
              </p:ext>
            </p:extLst>
          </p:nvPr>
        </p:nvGraphicFramePr>
        <p:xfrm>
          <a:off x="778933" y="2571343"/>
          <a:ext cx="10414000" cy="655303"/>
        </p:xfrm>
        <a:graphic>
          <a:graphicData uri="http://schemas.openxmlformats.org/drawingml/2006/table">
            <a:tbl>
              <a:tblPr/>
              <a:tblGrid>
                <a:gridCol w="8783983">
                  <a:extLst>
                    <a:ext uri="{9D8B030D-6E8A-4147-A177-3AD203B41FA5}">
                      <a16:colId xmlns:a16="http://schemas.microsoft.com/office/drawing/2014/main" val="3637386807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13207972"/>
                    </a:ext>
                  </a:extLst>
                </a:gridCol>
              </a:tblGrid>
              <a:tr h="32525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 inne*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286379"/>
                  </a:ext>
                </a:extLst>
              </a:tr>
              <a:tr h="33005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239-244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76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77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F561C-CA61-B602-5372-BFD5D37A8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C81D0E-64F3-95BA-BDEF-8FEDDC1B8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41400"/>
            <a:ext cx="8825658" cy="3735981"/>
          </a:xfrm>
        </p:spPr>
        <p:txBody>
          <a:bodyPr/>
          <a:lstStyle/>
          <a:p>
            <a:r>
              <a:rPr lang="pl-PL" sz="2800" dirty="0"/>
              <a:t>Tytuły zawodowe w RP (ministerialne)</a:t>
            </a:r>
            <a:br>
              <a:rPr lang="pl-PL" sz="2800" dirty="0"/>
            </a:br>
            <a:br>
              <a:rPr lang="pl-PL" sz="2800" dirty="0"/>
            </a:br>
            <a:r>
              <a:rPr lang="pl-PL" sz="2000" dirty="0"/>
              <a:t>Dyplom ukończenia studiów – dyplom lekarza</a:t>
            </a:r>
            <a:br>
              <a:rPr lang="pl-PL" sz="2000" dirty="0"/>
            </a:br>
            <a:r>
              <a:rPr lang="pl-PL" sz="2000" dirty="0"/>
              <a:t>Dyplom specjalizacji</a:t>
            </a:r>
            <a:br>
              <a:rPr lang="pl-PL" sz="2000" dirty="0"/>
            </a:br>
            <a:r>
              <a:rPr lang="pl-PL" sz="2000" dirty="0">
                <a:solidFill>
                  <a:srgbClr val="FFC000"/>
                </a:solidFill>
              </a:rPr>
              <a:t>Certyfikat umiejętności zawodowej</a:t>
            </a:r>
            <a:br>
              <a:rPr lang="pl-PL" sz="1400" dirty="0">
                <a:solidFill>
                  <a:srgbClr val="FFC000"/>
                </a:solidFill>
              </a:rPr>
            </a:br>
            <a:br>
              <a:rPr lang="pl-PL" sz="2800" dirty="0"/>
            </a:b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97877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4A1177-4CDA-BE36-91E1-B54E6A425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889000"/>
            <a:ext cx="8825658" cy="4775200"/>
          </a:xfrm>
        </p:spPr>
        <p:txBody>
          <a:bodyPr/>
          <a:lstStyle/>
          <a:p>
            <a:r>
              <a:rPr lang="pl-PL" sz="2800" dirty="0"/>
              <a:t>Istotnym etapem kwalifikacyjnym jest </a:t>
            </a:r>
            <a:r>
              <a:rPr lang="pl-PL" sz="2800" dirty="0">
                <a:solidFill>
                  <a:srgbClr val="FF0000"/>
                </a:solidFill>
              </a:rPr>
              <a:t>przygotowanie prezentacji zawierającej przypadki leczenia metodami implantologicznymi </a:t>
            </a:r>
            <a:r>
              <a:rPr lang="pl-PL" sz="2800" dirty="0"/>
              <a:t>- wg szczegółowych wytycznych Komisji Egzaminacyjnej</a:t>
            </a:r>
            <a:br>
              <a:rPr lang="pl-PL" sz="2800" dirty="0"/>
            </a:br>
            <a:br>
              <a:rPr lang="pl-PL" sz="2800" dirty="0"/>
            </a:br>
            <a:r>
              <a:rPr lang="pl-PL" sz="2800" dirty="0"/>
              <a:t>Przypadki z obserwacją 5 letnią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116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762764-617B-D424-FA6D-586340A00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39DDA1-7454-B19B-4268-08DFF10A6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76865"/>
          </a:xfrm>
        </p:spPr>
        <p:txBody>
          <a:bodyPr/>
          <a:lstStyle/>
          <a:p>
            <a:r>
              <a:rPr lang="pl-PL" dirty="0"/>
              <a:t>PREZENTACJA PRZYPADKÓW </a:t>
            </a:r>
            <a:br>
              <a:rPr lang="pl-PL" dirty="0"/>
            </a:br>
            <a:r>
              <a:rPr lang="pl-PL" sz="3600" dirty="0">
                <a:solidFill>
                  <a:srgbClr val="FF0000"/>
                </a:solidFill>
              </a:rPr>
              <a:t>zakres i kolejność w prezentacji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76DB71-617E-602C-5666-C6491A3C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69067"/>
            <a:ext cx="8825659" cy="441959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brak pojedynczy: (4 przypadki): po 1 przypadku: implantacja odroczona, natychmiastowa w odcinku  przednim i bocznym</a:t>
            </a:r>
          </a:p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brak skrzydłowy (4 przypadki): po 2 przypadki w łuku górnym i dolnym</a:t>
            </a:r>
          </a:p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braki </a:t>
            </a:r>
            <a:r>
              <a:rPr lang="pl-PL" sz="1200">
                <a:solidFill>
                  <a:schemeClr val="tx1"/>
                </a:solidFill>
              </a:rPr>
              <a:t>minimum 5 </a:t>
            </a:r>
            <a:r>
              <a:rPr lang="pl-PL" sz="1200" dirty="0">
                <a:solidFill>
                  <a:schemeClr val="tx1"/>
                </a:solidFill>
              </a:rPr>
              <a:t>zębów zlokalizowanych w co najmniej 2 kwadrantach jamy ustnej lub rozległe rekonstrukcje (2 przypadki): po 1 w łuku górnym i dolnym</a:t>
            </a:r>
          </a:p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bezzębie (8 przypadków): w łuku górnym (po 2 przypadki rekonstrukcji stałej  i ruchomej) i dolnym (po 2 przypadki rekonstrukcji stałej i ruchomej)</a:t>
            </a:r>
          </a:p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implantacja z zabiegiem </a:t>
            </a:r>
            <a:r>
              <a:rPr lang="pl-PL" sz="1200" dirty="0" err="1">
                <a:solidFill>
                  <a:schemeClr val="tx1"/>
                </a:solidFill>
              </a:rPr>
              <a:t>okołoimplantacyjnym</a:t>
            </a:r>
            <a:r>
              <a:rPr lang="pl-PL" sz="1200" dirty="0">
                <a:solidFill>
                  <a:schemeClr val="tx1"/>
                </a:solidFill>
              </a:rPr>
              <a:t>  </a:t>
            </a:r>
            <a:r>
              <a:rPr lang="pl-PL" sz="1200" dirty="0" err="1">
                <a:solidFill>
                  <a:schemeClr val="tx1"/>
                </a:solidFill>
              </a:rPr>
              <a:t>tk</a:t>
            </a:r>
            <a:r>
              <a:rPr lang="pl-PL" sz="1200" dirty="0">
                <a:solidFill>
                  <a:schemeClr val="tx1"/>
                </a:solidFill>
              </a:rPr>
              <a:t>. twardej (3 przypadki)</a:t>
            </a:r>
          </a:p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zabieg augmentacji </a:t>
            </a:r>
            <a:r>
              <a:rPr lang="pl-PL" sz="1200" dirty="0" err="1">
                <a:solidFill>
                  <a:schemeClr val="tx1"/>
                </a:solidFill>
              </a:rPr>
              <a:t>tk</a:t>
            </a:r>
            <a:r>
              <a:rPr lang="pl-PL" sz="1200" dirty="0">
                <a:solidFill>
                  <a:schemeClr val="tx1"/>
                </a:solidFill>
              </a:rPr>
              <a:t>. twardej przed implantacją (2 przypadki) (SL, GBR, blok, inne) i następowe leczenie </a:t>
            </a:r>
            <a:r>
              <a:rPr lang="pl-PL" sz="1200" dirty="0" err="1">
                <a:solidFill>
                  <a:schemeClr val="tx1"/>
                </a:solidFill>
              </a:rPr>
              <a:t>implantoprotetyczne</a:t>
            </a: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zabieg rekonstrukcyjny/korekcyjny tkanki miękkiej (przed, około lub po implantacji) (2 przypadki) i zakończone leczenie </a:t>
            </a:r>
            <a:r>
              <a:rPr lang="pl-PL" sz="1200" dirty="0" err="1">
                <a:solidFill>
                  <a:schemeClr val="tx1"/>
                </a:solidFill>
              </a:rPr>
              <a:t>implantoprotetyczne</a:t>
            </a: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pl-PL" sz="1200" dirty="0" err="1">
                <a:solidFill>
                  <a:schemeClr val="tx1"/>
                </a:solidFill>
              </a:rPr>
              <a:t>periimplantitis</a:t>
            </a:r>
            <a:r>
              <a:rPr lang="pl-PL" sz="1200" dirty="0">
                <a:solidFill>
                  <a:schemeClr val="tx1"/>
                </a:solidFill>
              </a:rPr>
              <a:t> (3 przypadki)*</a:t>
            </a:r>
          </a:p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leczenie naprawcze po eksplantacji lub utracie wszczepu (2 przypadki)*</a:t>
            </a:r>
          </a:p>
          <a:p>
            <a:pPr>
              <a:buFont typeface="+mj-lt"/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inne*</a:t>
            </a:r>
          </a:p>
          <a:p>
            <a:pPr marL="0" indent="0">
              <a:buNone/>
            </a:pPr>
            <a:r>
              <a:rPr lang="pl-PL" sz="1200" dirty="0">
                <a:solidFill>
                  <a:schemeClr val="tx1"/>
                </a:solidFill>
              </a:rPr>
              <a:t>* dla przypadków w kategorii 8/9/10 nie jest wymagana 5-letnia obserwacja</a:t>
            </a:r>
          </a:p>
          <a:p>
            <a:pPr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270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B842DB-E5D7-5D06-B61D-0B22DDE3EA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9D0F4-3D66-7865-ED84-6422263D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91067"/>
            <a:ext cx="8761413" cy="1659465"/>
          </a:xfrm>
        </p:spPr>
        <p:txBody>
          <a:bodyPr/>
          <a:lstStyle/>
          <a:p>
            <a:r>
              <a:rPr lang="pl-PL" sz="3200" dirty="0"/>
              <a:t>KAŻDY PRZYPADEK POWINIEN ZAWIERAĆ DOKUMENTACJĘ FOTOGRAFICZNĄ: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0610B2-1AA9-4018-3922-06A3393BF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69067"/>
            <a:ext cx="8825659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pl-PL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RTG przed leczeniem, TK, zdjęcie </a:t>
            </a:r>
            <a:r>
              <a:rPr lang="pl-PL" sz="2000" dirty="0" err="1"/>
              <a:t>wewnątrzustne</a:t>
            </a:r>
            <a:endParaRPr lang="pl-PL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etap chirurgiczny, model cyfrowy lub analogowy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obciążenie tymczasowe, obciążenie stałe, efekt estetyczny w ustach pacjenta po oddaniu pracy, RTG po zakończeniu leczenia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efekt estetyczny w ustach pacjenta po 2 i 5 latach, </a:t>
            </a:r>
            <a:r>
              <a:rPr lang="pl-PL" sz="2000" dirty="0" err="1"/>
              <a:t>rtg</a:t>
            </a:r>
            <a:r>
              <a:rPr lang="pl-PL" sz="2000" dirty="0"/>
              <a:t> po 5 latach obserwacji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wszystkie zdjęcia (RTG i foto) muszą być oznaczone datami wykonania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561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85AF4-F45C-9CB5-B9F3-AB61F7D11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478335-A466-86CD-87FD-7632A4CD8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889000"/>
            <a:ext cx="8825658" cy="4775200"/>
          </a:xfrm>
        </p:spPr>
        <p:txBody>
          <a:bodyPr/>
          <a:lstStyle/>
          <a:p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Po spełnieniu warunków formalnych, kandydaci zobowiązani są do przystąpienia do egzaminu w wyznaczonym czasie i miejscu.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Nieprzestrzeganie któregokolwiek z punktów regulaminu skutkuje niemożnością przystąpienia do egzaminu, a ewentualnie wniesione opłaty nie będą zwracane.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Prezentacja zawiera 31 przypadków w kolejności zgodnej z regulaminem</a:t>
            </a:r>
            <a:br>
              <a:rPr lang="pl-PL" sz="1400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657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7515D2-33DA-E458-004B-75518BF1D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8D8ADB-02CD-9511-A6B6-811D3DDD4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76865"/>
          </a:xfrm>
        </p:spPr>
        <p:txBody>
          <a:bodyPr/>
          <a:lstStyle/>
          <a:p>
            <a:r>
              <a:rPr lang="pl-PL" dirty="0"/>
              <a:t>PREZENTACJA PRZYPADKÓW </a:t>
            </a:r>
            <a:br>
              <a:rPr lang="pl-PL" dirty="0"/>
            </a:br>
            <a:r>
              <a:rPr lang="pl-PL" sz="3600" dirty="0">
                <a:solidFill>
                  <a:srgbClr val="FF0000"/>
                </a:solidFill>
              </a:rPr>
              <a:t>do przygotowania na egzamin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37BC93-FB10-A574-9D6D-3A701B3C9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69067"/>
            <a:ext cx="8825659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Wersja elektroniczna w programie i prezentowana z komputera zdającego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Proszę zabezpieczyć odpowiednie złącza przejściowe do standardu HDMI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Ze względu na jakość obrazu nie akceptujemy formatu .pdf do prezentacji egzaminacyjnej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tx1"/>
                </a:solidFill>
              </a:rPr>
              <a:t>Wersja drukowana: 3 egzemplarze </a:t>
            </a:r>
            <a:r>
              <a:rPr lang="pl-PL" sz="2000" dirty="0"/>
              <a:t>drukowane prezentacji ( nie więcej jak 2 strony prezentacji na 1 stronie wydruku), </a:t>
            </a:r>
            <a:r>
              <a:rPr lang="pl-PL" sz="2000" dirty="0">
                <a:solidFill>
                  <a:srgbClr val="FF0000"/>
                </a:solidFill>
              </a:rPr>
              <a:t>jeden z nich pozostaje w archiwum PSI,</a:t>
            </a:r>
            <a:r>
              <a:rPr lang="pl-PL" sz="2000" dirty="0"/>
              <a:t> pozostałe dwa odbiera zdający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60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74CFF-57BB-2271-952D-6B310798C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DB3911-ED9B-530C-7000-E2738F68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76865"/>
          </a:xfrm>
        </p:spPr>
        <p:txBody>
          <a:bodyPr/>
          <a:lstStyle/>
          <a:p>
            <a:r>
              <a:rPr lang="pl-PL" dirty="0"/>
              <a:t>SPIS TREŚCI</a:t>
            </a:r>
            <a:br>
              <a:rPr lang="pl-PL" dirty="0"/>
            </a:br>
            <a:r>
              <a:rPr lang="pl-PL" sz="3600" dirty="0">
                <a:solidFill>
                  <a:srgbClr val="FF0000"/>
                </a:solidFill>
              </a:rPr>
              <a:t>prezentacji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0C33EA-2B05-670C-90A0-2105105D7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7" y="2226733"/>
            <a:ext cx="11142133" cy="4461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E817815-2E3D-DFDD-F998-E85F0D359F6F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7963585"/>
              </p:ext>
            </p:extLst>
          </p:nvPr>
        </p:nvGraphicFramePr>
        <p:xfrm>
          <a:off x="931333" y="2299101"/>
          <a:ext cx="10414000" cy="4196165"/>
        </p:xfrm>
        <a:graphic>
          <a:graphicData uri="http://schemas.openxmlformats.org/drawingml/2006/table">
            <a:tbl>
              <a:tblPr/>
              <a:tblGrid>
                <a:gridCol w="8783983">
                  <a:extLst>
                    <a:ext uri="{9D8B030D-6E8A-4147-A177-3AD203B41FA5}">
                      <a16:colId xmlns:a16="http://schemas.microsoft.com/office/drawing/2014/main" val="3637386807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13207972"/>
                    </a:ext>
                  </a:extLst>
                </a:gridCol>
              </a:tblGrid>
              <a:tr h="27954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 Brak pojedynczy – 4 przypadki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286379"/>
                  </a:ext>
                </a:extLst>
              </a:tr>
              <a:tr h="33005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implantacja odroczona w odcinku przednim - 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4-10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760131"/>
                  </a:ext>
                </a:extLst>
              </a:tr>
              <a:tr h="29633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implantacja odroczona w odcinku bocznym - 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12-18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734240"/>
                  </a:ext>
                </a:extLst>
              </a:tr>
              <a:tr h="32971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implantacja natychmiastowa w odcinku przednim - przypadek #3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20-26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38648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implantacja natychmiastowa w odcinku bocznym - przypadek #4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28-34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78610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 Brak skrzydłowy – 4 przypadki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982267"/>
                  </a:ext>
                </a:extLst>
              </a:tr>
              <a:tr h="31839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łuk górny - 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36-42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549111"/>
                  </a:ext>
                </a:extLst>
              </a:tr>
              <a:tr h="35939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łuk górny - 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44-50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988149"/>
                  </a:ext>
                </a:extLst>
              </a:tr>
              <a:tr h="33249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łuk dolny - przypadek #3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52-58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526972"/>
                  </a:ext>
                </a:extLst>
              </a:tr>
              <a:tr h="3350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łuk dolny - przypadek #4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60-66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008992"/>
                  </a:ext>
                </a:extLst>
              </a:tr>
              <a:tr h="35733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 Braki minimum 3 zębów zlokalizowanych w co najmniej 2 kwadrantach jamy ustnej lub rozległe rekonstrukcje – 2 przypadki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951369"/>
                  </a:ext>
                </a:extLst>
              </a:tr>
              <a:tr h="31585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górnym - 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68-74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008853"/>
                  </a:ext>
                </a:extLst>
              </a:tr>
              <a:tr h="26209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luku dolnym - 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ahoma"/>
                          <a:ea typeface="Calibri"/>
                          <a:cs typeface="Times New Roman"/>
                        </a:rPr>
                        <a:t>76-82</a:t>
                      </a:r>
                    </a:p>
                  </a:txBody>
                  <a:tcPr marL="64478" marR="64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71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48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1DFD0-52E9-4C9D-057E-00BC737A7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1A4244-C72C-29D2-1850-90DE5A35A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76865"/>
          </a:xfrm>
        </p:spPr>
        <p:txBody>
          <a:bodyPr/>
          <a:lstStyle/>
          <a:p>
            <a:r>
              <a:rPr lang="pl-PL" dirty="0"/>
              <a:t>SPIS TREŚCI</a:t>
            </a:r>
            <a:br>
              <a:rPr lang="pl-PL" dirty="0"/>
            </a:br>
            <a:r>
              <a:rPr lang="pl-PL" sz="3600" dirty="0">
                <a:solidFill>
                  <a:srgbClr val="FF0000"/>
                </a:solidFill>
              </a:rPr>
              <a:t>prezentacji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A52D1F-8484-5C8E-F37E-5BA7AB3B0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7" y="2226733"/>
            <a:ext cx="11142133" cy="4461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pl-PL" sz="1200" dirty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7B2D71-8881-11F8-E361-587A4D75B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41406"/>
              </p:ext>
            </p:extLst>
          </p:nvPr>
        </p:nvGraphicFramePr>
        <p:xfrm>
          <a:off x="931333" y="2290636"/>
          <a:ext cx="10414000" cy="4124758"/>
        </p:xfrm>
        <a:graphic>
          <a:graphicData uri="http://schemas.openxmlformats.org/drawingml/2006/table">
            <a:tbl>
              <a:tblPr/>
              <a:tblGrid>
                <a:gridCol w="8783983">
                  <a:extLst>
                    <a:ext uri="{9D8B030D-6E8A-4147-A177-3AD203B41FA5}">
                      <a16:colId xmlns:a16="http://schemas.microsoft.com/office/drawing/2014/main" val="3637386807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13207972"/>
                    </a:ext>
                  </a:extLst>
                </a:gridCol>
              </a:tblGrid>
              <a:tr h="27954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 Bezzębie – 8 przypadków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286379"/>
                  </a:ext>
                </a:extLst>
              </a:tr>
              <a:tr h="33005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górnym rekonstrukcja stała - 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84-90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760131"/>
                  </a:ext>
                </a:extLst>
              </a:tr>
              <a:tr h="29633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górnym rekonstrukcja stała - 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92-98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734240"/>
                  </a:ext>
                </a:extLst>
              </a:tr>
              <a:tr h="32971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górnym rekonstrukcja ruchoma - przypadek #3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100-106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38648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górnym rekonstrukcja  ruchoma - przypadek #4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108-114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78610"/>
                  </a:ext>
                </a:extLst>
              </a:tr>
              <a:tr h="26866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dolnym rekonstrukcja stała - przypadek #5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116-122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982267"/>
                  </a:ext>
                </a:extLst>
              </a:tr>
              <a:tr h="31839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dolnym rekonstrukcja stała - przypadek #6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124-130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549111"/>
                  </a:ext>
                </a:extLst>
              </a:tr>
              <a:tr h="33165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dolnym rekonstrukcja  ruchoma - przypadek #7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132-138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988149"/>
                  </a:ext>
                </a:extLst>
              </a:tr>
              <a:tr h="33249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 łuku dolnym rekonstrukcja  ruchoma - przypadek #8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140-146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526972"/>
                  </a:ext>
                </a:extLst>
              </a:tr>
              <a:tr h="3350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 Implantacja z zabiegiem okołoimplantacyjnym tk. twardej - 3 przypadki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008992"/>
                  </a:ext>
                </a:extLst>
              </a:tr>
              <a:tr h="35458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148-154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951369"/>
                  </a:ext>
                </a:extLst>
              </a:tr>
              <a:tr h="31585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156-162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008853"/>
                  </a:ext>
                </a:extLst>
              </a:tr>
              <a:tr h="27681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przypadek #3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164-170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71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402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94</TotalTime>
  <Words>826</Words>
  <Application>Microsoft Office PowerPoint</Application>
  <PresentationFormat>Panoramiczny</PresentationFormat>
  <Paragraphs>144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Tahoma</vt:lpstr>
      <vt:lpstr>Wingdings</vt:lpstr>
      <vt:lpstr>Wingdings 3</vt:lpstr>
      <vt:lpstr>Jon (sala konferencyjna)</vt:lpstr>
      <vt:lpstr>EGZAMIN UMIEJĘTNOŚCI ZAWODOWEJ IMPLANTOLOGIA STOMATOLOGICZNA 019  wytyczne dla kandydatów</vt:lpstr>
      <vt:lpstr>Tytuły zawodowe w RP (ministerialne)  Dyplom ukończenia studiów – dyplom lekarza Dyplom specjalizacji Certyfikat umiejętności zawodowej  </vt:lpstr>
      <vt:lpstr>Istotnym etapem kwalifikacyjnym jest przygotowanie prezentacji zawierającej przypadki leczenia metodami implantologicznymi - wg szczegółowych wytycznych Komisji Egzaminacyjnej  Przypadki z obserwacją 5 letnią </vt:lpstr>
      <vt:lpstr>PREZENTACJA PRZYPADKÓW  zakres i kolejność w prezentacji </vt:lpstr>
      <vt:lpstr>KAŻDY PRZYPADEK POWINIEN ZAWIERAĆ DOKUMENTACJĘ FOTOGRAFICZNĄ: </vt:lpstr>
      <vt:lpstr>   Po spełnieniu warunków formalnych, kandydaci zobowiązani są do przystąpienia do egzaminu w wyznaczonym czasie i miejscu.  Nieprzestrzeganie któregokolwiek z punktów regulaminu skutkuje niemożnością przystąpienia do egzaminu, a ewentualnie wniesione opłaty nie będą zwracane.  Prezentacja zawiera 31 przypadków w kolejności zgodnej z regulaminem  </vt:lpstr>
      <vt:lpstr>PREZENTACJA PRZYPADKÓW  do przygotowania na egzamin </vt:lpstr>
      <vt:lpstr>SPIS TREŚCI prezentacji </vt:lpstr>
      <vt:lpstr>SPIS TREŚCI prezentacji </vt:lpstr>
      <vt:lpstr>SPIS TREŚCI prezentacji </vt:lpstr>
      <vt:lpstr>SPIS TREŚCI prezentacji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Natalia Godyla</dc:creator>
  <cp:lastModifiedBy>Natalia Godyla</cp:lastModifiedBy>
  <cp:revision>4</cp:revision>
  <dcterms:created xsi:type="dcterms:W3CDTF">2025-03-19T17:27:32Z</dcterms:created>
  <dcterms:modified xsi:type="dcterms:W3CDTF">2025-03-24T08:43:50Z</dcterms:modified>
</cp:coreProperties>
</file>