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316" r:id="rId4"/>
    <p:sldId id="257" r:id="rId5"/>
    <p:sldId id="258" r:id="rId6"/>
    <p:sldId id="259" r:id="rId7"/>
    <p:sldId id="260" r:id="rId8"/>
    <p:sldId id="262" r:id="rId9"/>
    <p:sldId id="281" r:id="rId10"/>
    <p:sldId id="280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40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4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42" r:id="rId36"/>
    <p:sldId id="346" r:id="rId37"/>
    <p:sldId id="347" r:id="rId38"/>
    <p:sldId id="348" r:id="rId39"/>
    <p:sldId id="349" r:id="rId40"/>
    <p:sldId id="350" r:id="rId41"/>
    <p:sldId id="351" r:id="rId42"/>
    <p:sldId id="352" r:id="rId43"/>
    <p:sldId id="343" r:id="rId44"/>
    <p:sldId id="353" r:id="rId45"/>
    <p:sldId id="354" r:id="rId46"/>
    <p:sldId id="355" r:id="rId47"/>
    <p:sldId id="356" r:id="rId48"/>
    <p:sldId id="357" r:id="rId49"/>
    <p:sldId id="358" r:id="rId50"/>
    <p:sldId id="359" r:id="rId51"/>
    <p:sldId id="344" r:id="rId52"/>
    <p:sldId id="360" r:id="rId53"/>
    <p:sldId id="361" r:id="rId54"/>
    <p:sldId id="362" r:id="rId55"/>
    <p:sldId id="363" r:id="rId56"/>
    <p:sldId id="364" r:id="rId57"/>
    <p:sldId id="365" r:id="rId58"/>
    <p:sldId id="366" r:id="rId59"/>
    <p:sldId id="493" r:id="rId60"/>
    <p:sldId id="374" r:id="rId61"/>
    <p:sldId id="375" r:id="rId62"/>
    <p:sldId id="376" r:id="rId63"/>
    <p:sldId id="377" r:id="rId64"/>
    <p:sldId id="378" r:id="rId65"/>
    <p:sldId id="379" r:id="rId66"/>
    <p:sldId id="380" r:id="rId67"/>
    <p:sldId id="494" r:id="rId68"/>
    <p:sldId id="381" r:id="rId69"/>
    <p:sldId id="382" r:id="rId70"/>
    <p:sldId id="383" r:id="rId71"/>
    <p:sldId id="384" r:id="rId72"/>
    <p:sldId id="385" r:id="rId73"/>
    <p:sldId id="386" r:id="rId74"/>
    <p:sldId id="387" r:id="rId75"/>
    <p:sldId id="495" r:id="rId76"/>
    <p:sldId id="388" r:id="rId77"/>
    <p:sldId id="389" r:id="rId78"/>
    <p:sldId id="390" r:id="rId79"/>
    <p:sldId id="391" r:id="rId80"/>
    <p:sldId id="392" r:id="rId81"/>
    <p:sldId id="393" r:id="rId82"/>
    <p:sldId id="394" r:id="rId83"/>
    <p:sldId id="496" r:id="rId84"/>
    <p:sldId id="395" r:id="rId85"/>
    <p:sldId id="396" r:id="rId86"/>
    <p:sldId id="397" r:id="rId87"/>
    <p:sldId id="398" r:id="rId88"/>
    <p:sldId id="399" r:id="rId89"/>
    <p:sldId id="400" r:id="rId90"/>
    <p:sldId id="401" r:id="rId91"/>
    <p:sldId id="499" r:id="rId92"/>
    <p:sldId id="416" r:id="rId93"/>
    <p:sldId id="417" r:id="rId94"/>
    <p:sldId id="418" r:id="rId95"/>
    <p:sldId id="419" r:id="rId96"/>
    <p:sldId id="420" r:id="rId97"/>
    <p:sldId id="421" r:id="rId98"/>
    <p:sldId id="422" r:id="rId99"/>
    <p:sldId id="501" r:id="rId100"/>
    <p:sldId id="430" r:id="rId101"/>
    <p:sldId id="431" r:id="rId102"/>
    <p:sldId id="432" r:id="rId103"/>
    <p:sldId id="433" r:id="rId104"/>
    <p:sldId id="434" r:id="rId105"/>
    <p:sldId id="435" r:id="rId106"/>
    <p:sldId id="436" r:id="rId107"/>
    <p:sldId id="503" r:id="rId108"/>
    <p:sldId id="444" r:id="rId109"/>
    <p:sldId id="445" r:id="rId110"/>
    <p:sldId id="446" r:id="rId111"/>
    <p:sldId id="447" r:id="rId112"/>
    <p:sldId id="448" r:id="rId113"/>
    <p:sldId id="449" r:id="rId114"/>
    <p:sldId id="450" r:id="rId115"/>
    <p:sldId id="506" r:id="rId116"/>
    <p:sldId id="465" r:id="rId117"/>
    <p:sldId id="466" r:id="rId118"/>
    <p:sldId id="467" r:id="rId119"/>
    <p:sldId id="468" r:id="rId120"/>
    <p:sldId id="469" r:id="rId121"/>
    <p:sldId id="470" r:id="rId122"/>
    <p:sldId id="471" r:id="rId123"/>
    <p:sldId id="508" r:id="rId124"/>
    <p:sldId id="479" r:id="rId125"/>
    <p:sldId id="480" r:id="rId126"/>
    <p:sldId id="481" r:id="rId127"/>
    <p:sldId id="482" r:id="rId128"/>
    <p:sldId id="483" r:id="rId129"/>
    <p:sldId id="484" r:id="rId130"/>
    <p:sldId id="485" r:id="rId131"/>
    <p:sldId id="510" r:id="rId132"/>
    <p:sldId id="513" r:id="rId133"/>
    <p:sldId id="514" r:id="rId134"/>
    <p:sldId id="515" r:id="rId135"/>
    <p:sldId id="516" r:id="rId136"/>
    <p:sldId id="517" r:id="rId137"/>
    <p:sldId id="518" r:id="rId138"/>
    <p:sldId id="549" r:id="rId139"/>
    <p:sldId id="531" r:id="rId140"/>
    <p:sldId id="532" r:id="rId141"/>
    <p:sldId id="533" r:id="rId142"/>
    <p:sldId id="534" r:id="rId143"/>
    <p:sldId id="535" r:id="rId144"/>
    <p:sldId id="536" r:id="rId145"/>
    <p:sldId id="551" r:id="rId146"/>
    <p:sldId id="543" r:id="rId147"/>
    <p:sldId id="544" r:id="rId148"/>
    <p:sldId id="545" r:id="rId149"/>
    <p:sldId id="546" r:id="rId150"/>
    <p:sldId id="547" r:id="rId151"/>
    <p:sldId id="548" r:id="rId152"/>
    <p:sldId id="552" r:id="rId153"/>
    <p:sldId id="553" r:id="rId154"/>
    <p:sldId id="554" r:id="rId155"/>
    <p:sldId id="555" r:id="rId156"/>
    <p:sldId id="556" r:id="rId157"/>
    <p:sldId id="557" r:id="rId158"/>
    <p:sldId id="558" r:id="rId159"/>
    <p:sldId id="559" r:id="rId16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ANE KANDYDATA" id="{5FABF648-D85B-4649-B2D0-93A0548C9B84}">
          <p14:sldIdLst>
            <p14:sldId id="256"/>
            <p14:sldId id="263"/>
          </p14:sldIdLst>
        </p14:section>
        <p14:section name="1. BRAK POJEDYNCZY" id="{75FF0104-B59E-4661-9CCB-CB134A83B86B}">
          <p14:sldIdLst/>
        </p14:section>
        <p14:section name="implantacja odroczona w odcinku przednim - przypadek #1" id="{2245FD5B-53D9-4597-B889-D2DBBC8C5D3D}">
          <p14:sldIdLst>
            <p14:sldId id="316"/>
            <p14:sldId id="257"/>
            <p14:sldId id="258"/>
            <p14:sldId id="259"/>
            <p14:sldId id="260"/>
            <p14:sldId id="262"/>
            <p14:sldId id="281"/>
            <p14:sldId id="280"/>
          </p14:sldIdLst>
        </p14:section>
        <p14:section name="implantacja odroczona w odcinku bocznym - przypadek #2" id="{0CDD6634-8B98-4BB4-8D9A-9C104AFAE554}">
          <p14:sldIdLst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</p14:sldIdLst>
        </p14:section>
        <p14:section name="implantacja natychmiastowa w odcinku przednim - przypadek #3" id="{ECE0514C-11D1-4FA3-B187-A89064F97958}">
          <p14:sldIdLst>
            <p14:sldId id="340"/>
            <p14:sldId id="325"/>
            <p14:sldId id="326"/>
            <p14:sldId id="327"/>
            <p14:sldId id="328"/>
            <p14:sldId id="329"/>
            <p14:sldId id="330"/>
            <p14:sldId id="331"/>
          </p14:sldIdLst>
        </p14:section>
        <p14:section name="implantacja natychmiastowa w odcinku bocznym - przypadek #4" id="{55F3AE27-1BB7-43CE-8EE2-A757E5B479FF}">
          <p14:sldIdLst>
            <p14:sldId id="341"/>
            <p14:sldId id="332"/>
            <p14:sldId id="333"/>
            <p14:sldId id="334"/>
            <p14:sldId id="335"/>
            <p14:sldId id="336"/>
            <p14:sldId id="337"/>
            <p14:sldId id="338"/>
          </p14:sldIdLst>
        </p14:section>
        <p14:section name="2. BRAK SKRZYDŁOWY - 3 wybrane przypadki z łuku górnego i dolnego" id="{E88AF0ED-AA2A-4D8A-B9D6-92EDCFFA6AF6}">
          <p14:sldIdLst/>
        </p14:section>
        <p14:section name="łuk górny/dolny - przydadek #1" id="{9C628FE0-EDB1-4684-AFA8-58959D5D437B}">
          <p14:sldIdLst>
            <p14:sldId id="342"/>
            <p14:sldId id="346"/>
            <p14:sldId id="347"/>
            <p14:sldId id="348"/>
            <p14:sldId id="349"/>
            <p14:sldId id="350"/>
            <p14:sldId id="351"/>
            <p14:sldId id="352"/>
          </p14:sldIdLst>
        </p14:section>
        <p14:section name="łuk górny/dolny - przypadek #2" id="{FCCB7ED6-A9E8-455C-BF85-54105720B84E}">
          <p14:sldIdLst>
            <p14:sldId id="343"/>
            <p14:sldId id="353"/>
            <p14:sldId id="354"/>
            <p14:sldId id="355"/>
            <p14:sldId id="356"/>
            <p14:sldId id="357"/>
            <p14:sldId id="358"/>
            <p14:sldId id="359"/>
          </p14:sldIdLst>
        </p14:section>
        <p14:section name="łuk górny/dolny - przypadek #3" id="{5A58E59C-BB53-49BC-92BB-2252BAD05A7F}">
          <p14:sldIdLst>
            <p14:sldId id="344"/>
            <p14:sldId id="360"/>
            <p14:sldId id="361"/>
            <p14:sldId id="362"/>
            <p14:sldId id="363"/>
            <p14:sldId id="364"/>
            <p14:sldId id="365"/>
            <p14:sldId id="366"/>
          </p14:sldIdLst>
        </p14:section>
        <p14:section name="3. BRAKIM MIN. 3 ZĘBÓW zlokalizowanych w co najmniej 2 kwadrantach jamy ustnej lub rozległe rekonstrukcje" id="{5ADE2116-9CDA-4B92-BB79-4EC3CD879F14}">
          <p14:sldIdLst/>
        </p14:section>
        <p14:section name="w łuku górnym - przypadek #1" id="{03B6C9B2-71B4-4FF0-84D6-DC426D5D5E25}">
          <p14:sldIdLst>
            <p14:sldId id="493"/>
            <p14:sldId id="374"/>
            <p14:sldId id="375"/>
            <p14:sldId id="376"/>
            <p14:sldId id="377"/>
            <p14:sldId id="378"/>
            <p14:sldId id="379"/>
            <p14:sldId id="380"/>
          </p14:sldIdLst>
        </p14:section>
        <p14:section name="w łuku dolnym - przypadek #2" id="{296F8D40-35EC-4193-AF9C-D3B241ACE342}">
          <p14:sldIdLst>
            <p14:sldId id="494"/>
            <p14:sldId id="381"/>
            <p14:sldId id="382"/>
            <p14:sldId id="383"/>
            <p14:sldId id="384"/>
            <p14:sldId id="385"/>
            <p14:sldId id="386"/>
            <p14:sldId id="387"/>
          </p14:sldIdLst>
        </p14:section>
        <p14:section name="4. BEZZĘBIE" id="{4026F9F0-52AC-436C-8F80-1F1A6701CD82}">
          <p14:sldIdLst/>
        </p14:section>
        <p14:section name="w łuku górnym rekonstrukcja stała - przypadek #1" id="{C15ECEDC-0388-422F-A878-9DB5DBC5F99A}">
          <p14:sldIdLst>
            <p14:sldId id="495"/>
            <p14:sldId id="388"/>
            <p14:sldId id="389"/>
            <p14:sldId id="390"/>
            <p14:sldId id="391"/>
            <p14:sldId id="392"/>
            <p14:sldId id="393"/>
            <p14:sldId id="394"/>
          </p14:sldIdLst>
        </p14:section>
        <p14:section name="w łuku górnym rekonstrukcja ruchoma - przypadek #2" id="{2E81C81A-6BAB-4861-B622-C98DC7E70883}">
          <p14:sldIdLst>
            <p14:sldId id="496"/>
            <p14:sldId id="395"/>
            <p14:sldId id="396"/>
            <p14:sldId id="397"/>
            <p14:sldId id="398"/>
            <p14:sldId id="399"/>
            <p14:sldId id="400"/>
            <p14:sldId id="401"/>
          </p14:sldIdLst>
        </p14:section>
        <p14:section name="w łuku dolnym rekonstrukcja stała - przypadek #3" id="{CB704D61-C808-4834-8B8D-34CEFF7A5CF1}">
          <p14:sldIdLst>
            <p14:sldId id="499"/>
            <p14:sldId id="416"/>
            <p14:sldId id="417"/>
            <p14:sldId id="418"/>
            <p14:sldId id="419"/>
            <p14:sldId id="420"/>
            <p14:sldId id="421"/>
            <p14:sldId id="422"/>
          </p14:sldIdLst>
        </p14:section>
        <p14:section name="w łuku dolnym rekonstrukcja ruchoma - przypadek #4" id="{8381B392-2CF6-4BC5-A0D4-1E5840B83AEC}">
          <p14:sldIdLst>
            <p14:sldId id="501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5. IMPLANTACJA Z ZABIEGIEM OKOŁOIMPLANTACYJNYM TK. TWARDEJ" id="{E2420839-7A1B-4E7E-BD09-F08039AA5D71}">
          <p14:sldIdLst/>
        </p14:section>
        <p14:section name="przypadek #1" id="{99435E31-EB92-436E-BBFB-A4406EB3DB41}">
          <p14:sldIdLst>
            <p14:sldId id="503"/>
            <p14:sldId id="444"/>
            <p14:sldId id="445"/>
            <p14:sldId id="446"/>
            <p14:sldId id="447"/>
            <p14:sldId id="448"/>
            <p14:sldId id="449"/>
            <p14:sldId id="450"/>
          </p14:sldIdLst>
        </p14:section>
        <p14:section name="6. ZABIEG AGMENTACJI TK. TWARDEJ PRZED IMPLANTACJĄ (SL, GBR, BLOK) I NASTĘPOWE LECZENIE IMPLANTOPROTETYCZNE" id="{C5E0CF83-ABB3-4B8F-83E5-41D59C147692}">
          <p14:sldIdLst/>
        </p14:section>
        <p14:section name="przypadek #1" id="{7A17B836-D9A2-4A69-A3A8-0AA3DD4C29BB}">
          <p14:sldIdLst>
            <p14:sldId id="506"/>
            <p14:sldId id="465"/>
            <p14:sldId id="466"/>
            <p14:sldId id="467"/>
            <p14:sldId id="468"/>
            <p14:sldId id="469"/>
            <p14:sldId id="470"/>
            <p14:sldId id="471"/>
          </p14:sldIdLst>
        </p14:section>
        <p14:section name="7. ZABIEG REKONSTRUKCYJUNY/KOREKCYJNY TKANKI MIĘKKIEJ (przed, około lub po implantacji) I ZAKOŃCZONE LECZENIE IMPLANTOPROTETYCZNE" id="{85D69A39-D780-45EB-A39A-331FEF36372C}">
          <p14:sldIdLst/>
        </p14:section>
        <p14:section name="przypadek #1" id="{BD623E9B-F34E-4E5F-B537-D3449D751FCE}">
          <p14:sldIdLst>
            <p14:sldId id="508"/>
            <p14:sldId id="479"/>
            <p14:sldId id="480"/>
            <p14:sldId id="481"/>
            <p14:sldId id="482"/>
            <p14:sldId id="483"/>
            <p14:sldId id="484"/>
            <p14:sldId id="485"/>
          </p14:sldIdLst>
        </p14:section>
        <p14:section name="8. PERIIMPLANTITIS" id="{9F067BAB-F937-4970-BC66-BEBE9AACEBD2}">
          <p14:sldIdLst/>
        </p14:section>
        <p14:section name="przypadek #1" id="{4487E47B-7D55-4E3F-B1BD-4F2FB5AA9EC5}">
          <p14:sldIdLst>
            <p14:sldId id="510"/>
            <p14:sldId id="513"/>
            <p14:sldId id="514"/>
            <p14:sldId id="515"/>
            <p14:sldId id="516"/>
            <p14:sldId id="517"/>
            <p14:sldId id="518"/>
          </p14:sldIdLst>
        </p14:section>
        <p14:section name="9. LECZENIE NAPRAWCZE PO EKSPLANTACJI LUB UTRACIE WSZCZEPU" id="{6F170B90-5AA5-4C7D-8B3E-452171EA9219}">
          <p14:sldIdLst/>
        </p14:section>
        <p14:section name="przypadek #1" id="{BA558656-1F34-4767-9321-F1BFEAACB79A}">
          <p14:sldIdLst>
            <p14:sldId id="549"/>
            <p14:sldId id="531"/>
            <p14:sldId id="532"/>
            <p14:sldId id="533"/>
            <p14:sldId id="534"/>
            <p14:sldId id="535"/>
            <p14:sldId id="536"/>
          </p14:sldIdLst>
        </p14:section>
        <p14:section name="10. INNE" id="{8D21AA13-1753-4CA9-AA0A-E43198817F9A}">
          <p14:sldIdLst/>
        </p14:section>
        <p14:section name="przypadek #1" id="{E7DFBBED-8F6C-40C2-BD64-F63798BCFE35}">
          <p14:sldIdLst>
            <p14:sldId id="551"/>
            <p14:sldId id="543"/>
            <p14:sldId id="544"/>
            <p14:sldId id="545"/>
            <p14:sldId id="546"/>
            <p14:sldId id="547"/>
            <p14:sldId id="548"/>
          </p14:sldIdLst>
        </p14:section>
        <p14:section name="11. CIEKAWY PRZYPADEK" id="{135B0EB7-1F2E-4813-BCBA-060B65C8056B}">
          <p14:sldIdLst/>
        </p14:section>
        <p14:section name="przypadek #1" id="{EE345518-0898-429A-8DBB-4237C242F02B}">
          <p14:sldIdLst>
            <p14:sldId id="552"/>
            <p14:sldId id="553"/>
            <p14:sldId id="554"/>
            <p14:sldId id="555"/>
            <p14:sldId id="556"/>
            <p14:sldId id="557"/>
            <p14:sldId id="558"/>
            <p14:sldId id="5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88" autoAdjust="0"/>
    <p:restoredTop sz="94660"/>
  </p:normalViewPr>
  <p:slideViewPr>
    <p:cSldViewPr>
      <p:cViewPr varScale="1">
        <p:scale>
          <a:sx n="90" d="100"/>
          <a:sy n="90" d="100"/>
        </p:scale>
        <p:origin x="629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theme" Target="theme/theme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7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267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74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98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473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89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77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36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038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118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6616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98CE-2AEA-4899-8EB1-B38B8E285B33}" type="datetimeFigureOut">
              <a:rPr lang="pl-PL" smtClean="0"/>
              <a:t>2026-02-17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64C28-CBB3-4B43-B309-5AAB9E14A9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33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3051771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EGZAMIN W ZAKRESIE UMIEJĘTNOŚCI ZAWODOWEJ IMPLANTOLOGIA STOMATOLOGICZNA 019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pl-PL" dirty="0">
                <a:solidFill>
                  <a:schemeClr val="bg1"/>
                </a:solidFill>
              </a:rPr>
              <a:t>tytuł zawodowy, imię i nazwisko kandydata</a:t>
            </a:r>
          </a:p>
          <a:p>
            <a:r>
              <a:rPr lang="pl-PL" dirty="0">
                <a:solidFill>
                  <a:schemeClr val="bg1"/>
                </a:solidFill>
              </a:rPr>
              <a:t>posiadana specjalizacja</a:t>
            </a:r>
          </a:p>
          <a:p>
            <a:endParaRPr lang="pl-PL" dirty="0">
              <a:solidFill>
                <a:schemeClr val="bg1"/>
              </a:solidFill>
            </a:endParaRPr>
          </a:p>
          <a:p>
            <a:r>
              <a:rPr lang="pl-PL" sz="2600" dirty="0">
                <a:solidFill>
                  <a:schemeClr val="bg1"/>
                </a:solidFill>
              </a:rPr>
              <a:t>data egzaminu</a:t>
            </a:r>
          </a:p>
        </p:txBody>
      </p:sp>
    </p:spTree>
    <p:extLst>
      <p:ext uri="{BB962C8B-B14F-4D97-AF65-F5344CB8AC3E}">
        <p14:creationId xmlns:p14="http://schemas.microsoft.com/office/powerpoint/2010/main" val="109697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4E8EB-EE82-4A05-3D83-DD88AA888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C966D9-3179-9267-2919-14602359D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27BBEEC-41C5-4CD7-1F2F-F16BE5BF9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059505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E30E9-F3FC-A371-70D1-03E2CDE59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FAE4C12-DAC6-3445-CBE3-417EB29D7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389470-C0AE-8E78-0A4A-C7042253EB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BB8EC8BD-6E23-D79B-8651-20414D162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E1465CEC-A958-9543-1E7E-53C2DE755F5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55538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07589-3FE5-5658-46DC-5BCB6EF58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C8706C-E393-171F-C459-D56F50FC4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C12DC94-4F2C-1F47-F739-6F270E633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661798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D041C-0FEB-A389-B12D-FB08E9524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13BABA9-374B-1459-367B-7CB8BA9C4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75B948F-8DA0-88B2-75D7-311ED98FBA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D1BDE04-BC7E-1222-8254-BBA7A715D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5380770-D34C-98FE-5B3C-411C28227BA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700431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70CCC-E59E-FC96-6555-E8FDA4486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E3DBA16-224B-9F28-0374-FBA5FB86F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7BB96E-9EEE-5C87-0F39-C7C8AA4BF1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CF17FA0-CB79-C220-49FC-3241D68BB4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FC85DB1-AD7E-5E8F-C724-FBB58F56FF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262944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1D5F-BE17-4DE2-A18C-6FA30148D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235B591-F27D-1DB0-3271-AB6CDD90D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4925859-B5C0-345F-D9DF-F0C4418C7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175706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13D6F-45C3-F2ED-5B82-A38A3CC0E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092A52-233B-BA37-8097-7F5ACFAED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D272434-6FB4-B629-8A2F-47CA5A9BB1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DED39B0-13A4-4A1B-4930-11ED92ED6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99FBCC8-A6DC-1E09-38FF-0998DBE5CB6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21700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60AEA-AE0F-3C46-E0BE-6B7F76B4E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20532D1-3372-A264-01AE-8E6D7011F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A631FCA-019A-3CD7-2A9C-7E2D775FC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497285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7FEE3-F669-2D89-7676-2DECF9453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14776C6-AEC9-13D5-8263-5D5B13B87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833571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bg1"/>
                </a:solidFill>
              </a:rPr>
              <a:t>IMPLANTACJA Z ZABIEGIEM OKOŁOIMPLANTACYJNYM TK. TWARDEJ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818FE2BE-E1C0-5EF0-B651-C43604F72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97841452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943D4-25F4-B165-C650-B20DC8AAE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80B457C-B574-8810-86B5-0A5BB1BCA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947B88-0668-1259-EE6D-7BBF796906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47976DAC-9BD0-1ECD-D244-83C75D36D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B0279D14-35B8-3DBE-5A80-895D0ECE395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557594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AD52F-5358-8BE5-49AF-BE54C9AFD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58A5D46-5770-027D-3BF6-2E7ABE6ED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BD4D3EA-9351-02D3-B321-5815B7AFF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9532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30C8C-333D-5627-C714-0E7092779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22A087B-B60F-E995-BFAD-FD9E67BA3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POJEDYNCZY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1583A24A-4386-E9A9-15AD-B316B260E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implantacja odroczona w odcinku bocznym</a:t>
            </a:r>
          </a:p>
        </p:txBody>
      </p:sp>
    </p:spTree>
    <p:extLst>
      <p:ext uri="{BB962C8B-B14F-4D97-AF65-F5344CB8AC3E}">
        <p14:creationId xmlns:p14="http://schemas.microsoft.com/office/powerpoint/2010/main" val="249101165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5500E-E26E-F9E7-EEFE-6B0964DA2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838A458-F273-E86E-516D-021EE74FA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45EB6A-E60E-03CC-E080-A1B3912ADF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E0FEA2E-FC1A-017B-8F8C-E7799F250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5C2FC90-1CE5-95D3-1730-9C404AA1800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528665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B19BC-AFD3-8756-63A1-43EFD7C11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28C58AD-AD32-7C07-7D43-D7C184AAF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3B2636-28BC-8E70-2DE0-F7654E24EC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DC2E03C-0E24-10A8-D2DD-445CA4116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CBF2AB-C14C-A1F5-464D-E230A61DC6D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529171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CB5F-F43D-47A1-B24D-E0113B055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59F0F40-FADC-CFBC-2C7E-DD1C07634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E1D3CDF-064C-D0B3-5DEB-0A587487D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33934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F0216-0F31-9030-0B63-9DB305207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419D299-A11D-CF23-F8CD-3B6A93F8E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953AB9C-2F05-1457-C30C-88A1AA075B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225434E-803F-A0AD-E028-327714E4D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24CF820-EBB4-12E1-202D-882C09536B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559928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E3ADB-2351-B9DA-4C14-8441B74F5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6B88C7-DFAD-ED3C-79FD-B8E6EADAD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DF7B91A-8745-7C71-EB0C-AECEEBBBE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2622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CDD85-746B-B67F-F530-517C74A70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1FEEA0F8-20C0-0EA8-EF00-358E14323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233762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bg1"/>
                </a:solidFill>
              </a:rPr>
              <a:t>ZABIEG AGMENTACJI TK. TWARDEJ PRZED IMPLANTACJĄ (SL, GBR, BLOK) I NASTĘPOWE LECZENIE IMPLANTOPROTETYCZNE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F6CAE703-033A-CBC3-2367-45AA3B7C7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960512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365659806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6F697-56FF-F0F4-C47F-FC03E3929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DA8220C-3BE6-7F36-3B59-889C3E97E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41772C-18A5-54B8-8D19-F7AAF7D064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E74B5135-9FF4-80F2-8CCD-FF95E3148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DEDAA1D2-0A3F-91AC-2D69-B5B887DBCCF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52878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9D815-B756-F247-9EF3-4819B88A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4E722E6-08D7-0EA3-FAF8-C052E830F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411047-BBFF-758B-BAA4-B6E6B1E82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66461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9F7C2-EE70-B613-B035-E1332F116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FB5E74B-6F1D-1EE4-011C-107490B35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72CA62D-4C8F-035F-BBB7-DB3D0DC137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73C13D2-77E0-FA86-61AE-F3D35C3A6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F400A19-291A-B1B8-94BE-0095D0FE40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94541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A3FA8-D28A-5A60-4DDF-726AA7B1C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FF5103-4DAE-DD09-27E8-6FB2CE89D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12B4502-1DA4-D875-8E5E-3BE094A2BA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5C40EDA-1238-C260-791A-6BA7C44BB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6204E53-9A52-DDF3-EFD1-72D9CE2AC0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1370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4598E-BDBC-0F98-1E76-81D1AADBA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2E2905A-D030-787B-498F-EBCBF68EF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A6782D-28E7-CD22-CED2-6058EAE9B6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5DF54DA9-2376-D34D-7DD2-591808CB1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ED26766F-D8AB-7E9A-0C07-CAAC1F720E8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833679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F4867-29E9-6143-5FCF-1D81238D6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4AE5851-FFCF-9105-3FEC-75072AE8C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347977E-14F8-4D2C-D537-C8BC1649B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818168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BD139-D68C-7979-A266-E99A2079F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CC5308-5DA6-FA42-D465-63A2BDFE6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C7C58A-EED1-810E-5814-06A241BD7E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C20E49C-DE9A-1D6D-5DF6-490E4450B3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4FCE76-29F2-776E-03F8-E511464C29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921947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9511A-B0CD-E34D-0EC9-6E828D800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ED5743-FC99-FF66-E813-82D4D6F5A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F61B6F-6A45-8CED-B149-E9D4867F6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886218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11C97-D256-BF01-4AAF-F87AA325C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DA26BDB-55F1-E663-A143-20D87D547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2985699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bg1"/>
                </a:solidFill>
              </a:rPr>
              <a:t>ZABIEG REKONSTRUKCYJUNY/KOREKCYJNY TKANKI MIĘKKIEJ (przed, około lub po implantacji) I ZAKOŃCZONE LECZENIE IMPLANTOPROTETYCZNE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A052CC35-CD2E-426B-D9F0-208C189D6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941167"/>
            <a:ext cx="6400800" cy="68144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3494745026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55124-C680-C364-02DE-06DF7129A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7AD3BEF-A4CF-7C6E-E1D4-CF01C83C7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F90A59-29E0-8BAE-F95B-4122ADDABF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2F2326EE-BF0C-2572-1D44-08731EF0F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6070D25B-5E63-AF2A-DD4F-7A7DEC0AB5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018416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9C3A7-AAB1-3779-A4A0-0D48DD494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07987D8-FC20-DF63-9A1A-9C9CC3DF9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C94744-7660-4AAD-3BD4-895C933D5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804766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5D700-008E-E406-5B4F-7C74D761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0AA5DC-FA1D-C753-C18A-43FB25398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783DEB-FB32-5019-82D8-76730BC4D9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37B9350-1BFF-3A1D-E6C0-C20D74444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B29699E-29EE-F6DF-E2C7-0B06891DCBF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904017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8D78A-4392-8AE2-5C37-4F72AE2D7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94D9107-0669-EF02-CEC5-477A146EF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CDDE085-A20F-78D4-C6EE-48E15EE8CC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779096A-4034-876D-27D1-44DABC771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63A4F2C-8D25-DCDC-B4A9-30B0A3BFBA5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247687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127FC-74E4-391C-D9E7-E7A5B7FEE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9BE87BE-A758-40C9-441F-A51969B4C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3980176-38D8-C6FD-1B57-2CD2565A8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14924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29154-A8D7-3430-5469-8A34C10D7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724C0B7-A0BD-DD50-1CB6-AA329AFE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5A9328-CB5C-19BB-6BF2-11A59AC792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DF34F5B-0E89-C455-3E09-ADB2D61C6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BDECAB9-952F-4590-8217-E7C139E9EC1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8945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D8759-134E-2B24-8B0D-BA05130B4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327B02-5253-E963-65EB-02ED42A5C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936D2CA-B19F-4D9F-D21D-9BB48A405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284859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35A45-7416-6104-C718-4435C5D3C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A9C61B-A0FA-484B-BC4F-D4CA9CCA3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BB2C92-ACBC-8B34-0F31-1571F189B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922298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EABFF-AB96-550E-57F9-161A53DA9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09444CE-424F-B1C0-040F-5600A4916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PERIIMPLANTITIS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8F8A9913-4FD9-CBC3-5729-7DC341651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228632560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42931-4D07-3429-5382-4B02572A8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AF8CAE8-753C-AA2A-EE62-B1B0254A9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D3ADAB-7902-65AB-843E-7ACE61DD2D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205E6E41-C51D-0EB3-2975-235ABB175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2712DE59-AD9D-ADF3-4A39-97CB7BC1F69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289438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27FBF-A1A2-44D4-5802-566DA1C25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6E9DCD3-235B-BBF0-499D-7F3CEDF8F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9E5A15E-88CA-6DAA-8F66-9977CB1FB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970082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80391-83DF-49D9-2F07-BCA15A2B6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FFCBC7-D351-CBE2-0D1C-8A892B9A2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31B03D8-7887-CE0D-0B27-F42A046E2A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F85FC28-38D4-00A5-FF5B-A78702558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C0CBD0D-ACCE-D827-46B8-91B9927AF4A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8893683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A660F-C031-2C66-61C5-2158DE183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147D53-F53C-3D41-779F-64AEF0A19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E926DED-1A3B-48F9-5D6A-09FD6695CD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EB30601-7C95-9005-FBAF-E098A8FD4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7275CB4-15C5-DAAA-3879-4B5FE8CF440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321534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E5CBA-CDB5-DA77-472B-7FFA467ED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5CA5E5B-72A3-8C58-4183-ED115CE8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FEAF9B8-0E3A-82EE-9111-7E6B817CE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030554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5DE59-E6C8-C2BE-8661-E2DEEE875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2D0FAF-90E9-DE8E-8D10-5F4F35835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30E209-5A06-696A-2D58-C93200C1B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428124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5D1BC-5DBE-20DF-A17B-B3B5917EB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0E4618C-539A-2E6A-A7E2-56CEEE46A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905579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bg1"/>
                </a:solidFill>
              </a:rPr>
              <a:t>LECZENIE NAPRAWCZE PO EKSPLANTACJI LUB UTRACIE WSZCZEPU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94172454-938B-264F-4EA8-1178C4A6B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395791365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0744B-790C-CD5E-3C82-90D06FA0C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22F8DB-3948-F400-D73A-49447CAC7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161EFE-7810-648C-E37F-8AE6C9B2C1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E95EA52F-D408-0952-317A-E3AB8C7F1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8CF115EB-24C6-2139-11EC-BA19BADE992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3670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33919-4112-A9F6-D443-5B9DC0BAE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85102F-A66F-FE80-61BE-58B3E932C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EC7E615-9C16-4B40-F599-B74B4967C5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F321641-5CDB-2D5C-9DFC-991B96655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BCED757-8767-04EB-36B1-6AA69E049A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42400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CC2F1-DBF5-60F8-9F81-751C346E6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1EA5BB5-6398-CF47-1280-CFFA7B0F0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4CE0E88-D18D-3A11-668F-DD41A48CF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3580165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6F0BF-FB97-8EDC-9803-87990CFB5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614D302-C4BC-58B8-19CA-0F952BA54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B4A407-63C2-5740-2D3E-3BCE694784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C2C9AF-745A-800C-DC5C-99FA56A0D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4A55151-E643-7F0B-225C-D733D081926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38639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DAF37-6A27-93D2-0DC7-4B2443D92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F5A2A1-5340-6B43-0B71-8A4D6B0CB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77A0EDC-3E0F-9353-5F53-6E663F01BF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BFEC3FE-59C0-81C2-3378-FFEB6F6F25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B040FAD-F940-343B-85AF-E5906F4734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419214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772C3-22AD-B247-A50D-2BFB07653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513F9E-3BCD-02F8-366F-AAA34DE76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E658663-CF9A-6D87-F4DA-55FE46309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3589489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789CB-5F92-9308-9B12-45AD6E5F0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083C162-D3C7-8788-10A4-2A1283FCA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0EC0208-A33E-D71C-A9EE-A969AC191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4462493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75A9C-8694-C8E7-9C9F-070A22410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526E39D-7C88-BE1C-EDB6-FF93B20D8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905579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INNE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C5D8AA95-2A98-D0A3-5C4D-14AFB9D8C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500553621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255AF-A8F5-A261-8FE2-F397595B8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31B7EF1-7082-F428-32EF-D648501E6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3514F3-3294-4EAC-21BA-9E8232EFAB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C9B67E9C-55EE-1AF1-A0B7-217509FAB4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DA8F24AB-01E5-F3F7-C10C-E2DC61E8EB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036997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180E8-5826-46EF-45DA-8C940273E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E20DE5-9B65-24E2-07ED-AF8980323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B7FE250-B5CC-5824-BC95-9D2499C3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408775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4EA97-FA3B-1AE0-6CB7-F25031605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3933504-3396-2865-9339-CC139A094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122C37A-5478-FDA9-825D-4B5DD64C73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860E89E-8F7A-8562-E988-820FAB3E1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1049D04-48A3-30DB-2D2B-21A36885C70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510319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38BBF-BB6D-8AF4-E5E0-28732F108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CDC20AD-64DF-6FBA-C9AD-A90618981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CF3DD1-6689-708F-7DE5-0A06A63B73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222D899-9B0E-461F-8CF8-4D1EF32C9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BA567D-1255-C5E2-41D6-D171908AF1C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2095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1DB44-102D-50CE-DDE1-91CDE8CD6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1C2F64-B1EC-8843-32C4-C5CBC0A7E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2A126F4-F8CA-8833-24EE-C989AEE4B4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55D2CF-2858-EB0F-01F5-78D31CE5B9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635D4AD-7873-5348-A6C7-4292DA86737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3770959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09426-2BA8-711F-7EB3-1C7401C2F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8AD2B41-8B80-F960-564B-01DEA1FD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C76477-D085-30A0-F662-6F71125A9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9710975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5AB65-14E7-AF9B-2468-1FE82E981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1EA5696-60B3-EA76-6B09-3A921B349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4D9EA95-F2AE-B2B0-4A46-8D88C7C8F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6534809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20C80-46F5-690B-C0AD-1D066359A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F610D7B-A503-9B8B-4093-BDA5295211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2985699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CIEKAWY PRZYPADEK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34D9F711-F005-2A55-A383-3F07EB2CC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941167"/>
            <a:ext cx="6400800" cy="68144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2367244142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D7E4E-23E9-C98C-26D6-53FDEE6EC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56C8B3A-DB38-0F08-C9ED-A690CF44D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B9D2AD-16DC-6D9C-061C-2D04E5183F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AD51989B-421C-5E6B-6CCB-1C32098D0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68E85031-D5FE-6B61-C3F3-9DD9786FDCD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405270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320A2-B554-217A-7FE7-A0B1EB901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00A4A7-2293-04D4-7261-FEEF304C9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CC9367-8FD7-98F4-9A11-2657919E1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191830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C38B4-8A22-5194-566D-7A73B7D88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DE38246-E520-4B21-C43E-B031A5779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153A5E-F76D-863B-9C83-9CB60A3972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4EA6E4D-1C64-2A05-C187-4C7819DD5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88822F0-D3B6-4F18-6499-EDF09EED672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1398604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BE9A3-D2CB-6958-2161-C724A3FA0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4DF41E-BDC8-1770-9F8A-0070B4984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9AABA40-4EBE-E1E8-3BA3-B680690AB8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7323208-5157-3AAF-490D-17949DDD2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AED7116-96B0-99DB-AC92-3A2E82C7FFE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2829726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EBEC2-0BD4-0B28-B192-A7A4130B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AAF7449-410B-19B0-D987-BE2FA18E2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7C01B31-071F-BBC3-0D46-1ED717C9A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148432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0EEBB-9D6C-D0A2-7B05-36BC8F337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D25089-C5D8-A914-B5C8-86147E881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969CE2F-EC42-BA2F-FDCF-436F916D8B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5DFE713-EBE1-391D-156A-A7A7297AD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33B9040-0464-0BA4-17E4-68EE6AE4DAD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4272671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D24E0-06D7-54B2-8162-1FE28D0FF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D7DB4CD-231B-B7AD-9286-8970E46E4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17FFF49-AB62-9BCF-0342-645F000FE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5003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5E2AC-C734-D8BF-B3E0-D09E86B09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9DB3878-F729-4A94-7AC8-476E4D754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6BA1E1C-7089-D8BE-8A6F-BCF27426C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5104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349B3-12B5-7B46-ADB8-77A94D5D8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08CB198-7649-A1E6-F293-D6EAC15C6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595E8E0-0503-059D-ADC2-A5A50D33CC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C1ADDA-603F-A141-DD43-345AD87193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F553097-B854-42AA-9BAF-FACCCD5AF0D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3695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51C4E-9871-712E-D74D-A953BC1A1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8E6C8C-B145-0A3B-F88A-02D97E8F5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70FD461-F396-83BC-A727-DDDE38E5E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7324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3EB88-0052-B790-CDF5-34E3CAA8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3C50DF2-51F9-A1CE-36EB-FE2E4978D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POJEDYNCZY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C1FC1F19-2921-F89E-09C5-20A0A4A59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implantacja natychmiastowa              w odcinku przednim</a:t>
            </a:r>
          </a:p>
        </p:txBody>
      </p:sp>
    </p:spTree>
    <p:extLst>
      <p:ext uri="{BB962C8B-B14F-4D97-AF65-F5344CB8AC3E}">
        <p14:creationId xmlns:p14="http://schemas.microsoft.com/office/powerpoint/2010/main" val="390821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ytuł 16">
            <a:extLst>
              <a:ext uri="{FF2B5EF4-FFF2-40B4-BE49-F238E27FC236}">
                <a16:creationId xmlns:a16="http://schemas.microsoft.com/office/drawing/2014/main" id="{9C3F6220-3A4B-A2A8-C40A-1FC2ABDED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Nazwa praktyki/zakładu pracy</a:t>
            </a:r>
          </a:p>
        </p:txBody>
      </p:sp>
      <p:sp>
        <p:nvSpPr>
          <p:cNvPr id="18" name="Symbol zastępczy zawartości 17">
            <a:extLst>
              <a:ext uri="{FF2B5EF4-FFF2-40B4-BE49-F238E27FC236}">
                <a16:creationId xmlns:a16="http://schemas.microsoft.com/office/drawing/2014/main" id="{F5A70176-D5C6-9725-FF1A-37A4E3683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3200" dirty="0">
                <a:solidFill>
                  <a:schemeClr val="bg1"/>
                </a:solidFill>
              </a:rPr>
              <a:t>nazwa uczelni, rok jej ukończenia</a:t>
            </a:r>
          </a:p>
          <a:p>
            <a:r>
              <a:rPr lang="pl-PL" dirty="0">
                <a:solidFill>
                  <a:schemeClr val="bg1"/>
                </a:solidFill>
              </a:rPr>
              <a:t>p</a:t>
            </a:r>
            <a:r>
              <a:rPr lang="pl-PL" sz="3200" dirty="0">
                <a:solidFill>
                  <a:schemeClr val="bg1"/>
                </a:solidFill>
              </a:rPr>
              <a:t>rzynależność do izby lekarskiej, PWZ</a:t>
            </a:r>
          </a:p>
          <a:p>
            <a:r>
              <a:rPr lang="pl-PL" sz="3200" dirty="0">
                <a:solidFill>
                  <a:schemeClr val="bg1"/>
                </a:solidFill>
              </a:rPr>
              <a:t>Posiadane specjalizacje i rok ich zdobycia</a:t>
            </a:r>
          </a:p>
          <a:p>
            <a:r>
              <a:rPr lang="pl-PL" sz="3200" dirty="0" err="1">
                <a:solidFill>
                  <a:schemeClr val="bg1"/>
                </a:solidFill>
              </a:rPr>
              <a:t>Fellowship</a:t>
            </a:r>
            <a:r>
              <a:rPr lang="pl-PL" sz="3200" dirty="0">
                <a:solidFill>
                  <a:schemeClr val="bg1"/>
                </a:solidFill>
              </a:rPr>
              <a:t> ICOI – numer certyfikatu</a:t>
            </a:r>
          </a:p>
          <a:p>
            <a:r>
              <a:rPr lang="pl-PL" sz="3200" dirty="0" err="1">
                <a:solidFill>
                  <a:schemeClr val="bg1"/>
                </a:solidFill>
              </a:rPr>
              <a:t>Diplomate</a:t>
            </a:r>
            <a:r>
              <a:rPr lang="pl-PL" sz="3200" dirty="0">
                <a:solidFill>
                  <a:schemeClr val="bg1"/>
                </a:solidFill>
              </a:rPr>
              <a:t> ICOI – numer certyfikatu</a:t>
            </a:r>
          </a:p>
          <a:p>
            <a:r>
              <a:rPr lang="pl-PL" sz="3200" dirty="0">
                <a:solidFill>
                  <a:schemeClr val="bg1"/>
                </a:solidFill>
              </a:rPr>
              <a:t>Curriculum </a:t>
            </a:r>
            <a:r>
              <a:rPr lang="pl-PL" sz="3200" dirty="0" err="1">
                <a:solidFill>
                  <a:schemeClr val="bg1"/>
                </a:solidFill>
              </a:rPr>
              <a:t>Implntologii</a:t>
            </a:r>
            <a:r>
              <a:rPr lang="pl-PL" sz="3200" dirty="0">
                <a:solidFill>
                  <a:schemeClr val="bg1"/>
                </a:solidFill>
              </a:rPr>
              <a:t> PSI/DSI – rok ukończenia szkolenia</a:t>
            </a:r>
          </a:p>
          <a:p>
            <a:r>
              <a:rPr lang="pl-PL" sz="3200" dirty="0">
                <a:solidFill>
                  <a:schemeClr val="bg1"/>
                </a:solidFill>
              </a:rPr>
              <a:t>rozprawa doktorska w zakresie …. – nazwa uczelni i rok obrony</a:t>
            </a:r>
          </a:p>
          <a:p>
            <a:endParaRPr lang="pl-PL" sz="32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1918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681C7-31F9-F4A7-9FAC-1A2012BC8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9DB3932-2DEB-17E5-36A0-ACF3CCFE8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924CC6-41C3-6ED5-A8C2-23B8A54E0C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9E75461E-F47A-D78C-35AC-1823FCCC1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F4A00CBB-39C1-A41F-2DF3-8CB8C0C18EE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4426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DD008-642E-B2E5-51D6-51AAC8C7E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04185F-D201-7C02-3DD1-CEB7365FB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4D3EF51-3AA1-F900-3218-BB1A0EDD0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6231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0A6D-A649-6078-1707-447873333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1CA5E8-9A1B-4A69-1F64-9577CAAE1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F13B25F-16DE-99E6-A94D-05D368455D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7D8C8C8-CB6A-4008-C5BE-BF34E6368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94A748C-E38A-16A3-D6DE-02E32443F46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8004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9D9A5-4D9D-1553-7A10-C7CDE317B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1AF19B9-A763-E49B-78F4-074319755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88C92A7-B29A-1148-B8A2-5638251A44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D86F11-F571-C1E2-E1C0-B9B52FA35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3956F9C-FBF4-69DF-43B4-CDB769D552E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3110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CE13A-6739-8A87-A935-E3616E6A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99BB13F-0C90-C630-2595-54F8F84C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48950BA-82AF-8A85-1D22-2FD6266CB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7833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3DE11-C7F9-0C00-1398-84F946CFC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6CDAD3A-09AB-3428-8AE2-03A6A1A34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7425751-3FDF-51B9-75FD-1DD8064FD7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4A22940-991F-04AD-DBE9-6F47202C3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B3CA42F-9C0B-DDF1-E198-226613A6748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4241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57B8-E3E4-6EE0-A718-3A439BC7D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1388AFE-CC30-BF51-FBDB-A17C7436F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45A6B2-A133-9109-F97A-57D6D97AA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8598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F4301-10DA-F574-4D9E-DE4E03D40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A178DB1-AF18-DC04-057E-52AE669C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POJEDYNCZY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939C2B82-CE4A-64F3-AF32-A508AC917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implantacja natychmiastowa              w odcinku bocznym</a:t>
            </a:r>
          </a:p>
        </p:txBody>
      </p:sp>
    </p:spTree>
    <p:extLst>
      <p:ext uri="{BB962C8B-B14F-4D97-AF65-F5344CB8AC3E}">
        <p14:creationId xmlns:p14="http://schemas.microsoft.com/office/powerpoint/2010/main" val="19765743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DE891-A541-3727-67B3-220F01B07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CCB2EC2-2A8D-FFFF-FBB3-D6C8EE31C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C01697-04C8-0FC3-CC67-A50E2BE1AD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B48835B6-E02B-542B-ED79-FFDFD17FE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F329BF09-DB61-281A-227D-27AC8A20B8C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5763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A5F99-BFED-D7C3-0A7F-6B6BFD3D7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7029DC-DCA8-8118-229C-0D2AC2D36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05037D-DDDF-AF28-E67D-706550112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226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64C717F-7880-F2A0-264F-138374BED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POJEDYNCZY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678420A1-4AFC-7C36-692D-FE0EC4673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implantacja odroczona w odcinku przednim</a:t>
            </a:r>
          </a:p>
        </p:txBody>
      </p:sp>
    </p:spTree>
    <p:extLst>
      <p:ext uri="{BB962C8B-B14F-4D97-AF65-F5344CB8AC3E}">
        <p14:creationId xmlns:p14="http://schemas.microsoft.com/office/powerpoint/2010/main" val="40310688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14C1A-0ACF-27F1-D5B7-CD2EEEBF2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9FB282-2277-454D-DE78-B8657B80F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FAFF7DF-2963-0385-5C13-F422471E6D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F680AEC-565F-B21A-B12F-B02CFB0A5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2F6684-FA01-7EC6-AA6A-CBEE14E9BDF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2161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7D59B-9505-0AE7-9761-44FCE16D2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66A9816-1AAD-27C0-C17E-3E0BEB58C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BCFDAC3-A9B1-20E2-E0AB-E1C16A3BCE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422B8B1-3D44-6F16-E325-BD877152C3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5D8B55D-801F-8B15-6B84-74F2A1771A3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274970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20D8F-5F90-2BA0-D7BE-5D10CF13F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9A64E9-C9BE-14B0-40D4-7181DF360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4413C06-EB52-D35B-5A83-DF6DEF0D4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8463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299B4-C653-61A9-5B2D-F6FAE26EC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922856-BF58-9881-B17F-CC53D3366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5C77A28-12D7-9FF5-9947-CD8CDCBF60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735E1FF-5D5E-0866-73B0-C6956E935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5372969-8A64-320B-505B-F0326DE5551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45912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732BB-2E8F-9B2F-C20B-AB1A13414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A066659-97D0-7341-EBF9-B270AC716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C2C094-F23F-E7F7-8C68-A5D8280EE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77597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8F6FE-76B5-3C89-3B84-D82E354B7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D6764A2-04FA-F806-4E04-DB815F89B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SKRZYDŁOWY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54292AA8-B417-224A-242A-28A2EED56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łuk górny/dolny</a:t>
            </a:r>
          </a:p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41840793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0EB23-A2AF-F3B7-E9BA-041882436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6D476A4-313B-2429-CB59-BB726A633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49BCA3-3714-D502-5FE7-830601A471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4630EC1A-59EE-A94C-D8CA-D73B32758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9D2F9CFA-DF3F-1C69-216D-0570488E743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63089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DFA65-2970-63B6-7467-B59FF46A8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B3396C1-44CE-F679-FECA-0F7ED2567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04B617-E50E-DD7B-6D60-D0B64185F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0252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85AA2-7CB4-2EC1-7FD5-A6A2A8D1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9EDECA-244C-9FE2-AE5B-AE69ED45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72AAA0-241D-6AD5-6757-99ACC87231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96004C8-B650-8833-96EE-2B23D51C0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DC6AFFF-CDD5-DC60-C3A5-3E8D34E795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83368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F56D3-8C09-BC9C-103B-07E7AD109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BA1130B-127A-E205-C726-170118EE9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9DDB41F-03A6-4AF5-60C3-54F5A76C36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869B8CE-B03B-60F3-24C3-224256D80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A0C1422-F4CC-A074-B709-F6316009469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411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46814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E9625-E5B2-819A-685C-77C313055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B68C62-FFA5-E118-6970-16A3D9F44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8732F43-33C9-730E-1BD9-E721965A8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86083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266A3-2C86-70C3-6FD5-2738A44E6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9CE88A7-EC79-67C7-8872-3F71CE1EC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38FD9B-2EF0-9A11-8D82-5AE9EFCB8D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9FAE3FB-2F5A-2B43-FF77-73EDE3D5D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047EA7-B2AE-FA6E-C7CA-A985DC0668C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64250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CABD0-15B6-8EE0-D101-DEA3F2597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4AF41F-BF5D-3C7E-3708-57802A5D2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8B8204F-C2F9-1ED2-1C0E-B5226A349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53788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98539-A6C1-C283-F36F-769CED19D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13AC073-602A-9D4D-81CC-A8FD8C8B3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SKRZYDŁOWY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AE105F8D-6117-F186-D276-EE512019EF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łuk górny/dolny</a:t>
            </a:r>
          </a:p>
          <a:p>
            <a:r>
              <a:rPr lang="pl-PL" dirty="0">
                <a:solidFill>
                  <a:schemeClr val="bg1"/>
                </a:solidFill>
              </a:rPr>
              <a:t>przypadek #2</a:t>
            </a:r>
          </a:p>
        </p:txBody>
      </p:sp>
    </p:spTree>
    <p:extLst>
      <p:ext uri="{BB962C8B-B14F-4D97-AF65-F5344CB8AC3E}">
        <p14:creationId xmlns:p14="http://schemas.microsoft.com/office/powerpoint/2010/main" val="33868167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7AE34-9E60-EC75-74DE-951D47C96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287C006-1012-E2CF-E9E0-F7361B9C3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608363-7A26-9B07-3797-2AAF4CF70D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7EADAB61-CC69-87F9-4FF0-3F0A128AD9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28950036-583A-B75F-C09F-4C76F31F9BD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80216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82644-E049-29D2-1ACE-7D2E1CA38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0D8FDD-1EDF-8D43-5A39-8D3ABCD23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50486ED-6C53-3CC1-DD5D-DAC1D2631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19532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B4715-6DCB-F8FC-D690-AF8D3100F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4CFB7E1-A7A5-382C-BC5C-C8B6505E8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0A77886-D7C1-E70B-FF1B-EB0A2DCB7B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636AA4B-F367-6D7A-CC26-0C7CE9B01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9A84867-954D-DEBA-7242-DC81C10BFD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66154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33EFE-1F6D-CA9C-3895-1F7D8910F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124633B-FE9E-4A5D-5328-5FAD4C54D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11002AC-B25C-5A16-3B74-8D6C7552C9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A7AB67E-BCC5-BAFA-2D73-28AA2CD1CC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7BB26B2-5B18-0540-5A92-80E844E26EE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84100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42BF9-84E2-3EE3-5945-79F3CAC0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EF4BA71-FBE7-144C-C646-CC4D07832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7ACEEB8-799B-8610-09D5-D6FC685E9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7101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E6406-AEF6-27BD-7EFA-F0406F479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04A0D0F-2165-F943-7680-FEBB1E3B3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52820B-C5B5-BEB6-F689-8AE4154C18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C204325-EEC3-E8AC-6545-3CC1DB807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4F8E82E-997F-9AA5-2E9B-789CFA8919A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9499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59952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F5483-9DA6-6A10-9FE6-1D8304726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6357FAE-94F2-9AE5-847D-97ABD104F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B42AA58-0A89-2D0F-D690-039171D1C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67504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DA0B7-8207-825B-29A8-9F0EC3CD9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30F9B48-816A-6042-7DBA-1FCC91952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BRAK SKRZYDŁOWY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173E582C-DBBB-1F13-74CF-6E28510A0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łuk górny/dolny</a:t>
            </a:r>
          </a:p>
          <a:p>
            <a:r>
              <a:rPr lang="pl-PL" dirty="0">
                <a:solidFill>
                  <a:schemeClr val="bg1"/>
                </a:solidFill>
              </a:rPr>
              <a:t>przypadek #3</a:t>
            </a:r>
          </a:p>
        </p:txBody>
      </p:sp>
    </p:spTree>
    <p:extLst>
      <p:ext uri="{BB962C8B-B14F-4D97-AF65-F5344CB8AC3E}">
        <p14:creationId xmlns:p14="http://schemas.microsoft.com/office/powerpoint/2010/main" val="32495460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B037E-FD33-1495-2337-3DA627425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BE65792-D55A-94EB-1A2E-486D8661F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431B0-FA72-8747-492A-36771836C8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21EAF2D-DBEE-6CF8-A6D6-31EE6502E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49AD9E1A-9CD8-E123-0839-566291C93FB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90261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AE7FD-3895-1F23-EA7C-80B5FA0E8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7B57E9-FD92-4FCF-1B09-E16EA2CCA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B7109BA-1AAF-A0A0-F8F8-FE4775DDA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947845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48127-09D3-7578-5966-49A7CDF3B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053CA9-1808-9144-52B6-F75580170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297769F-65F9-CFD7-9316-EDBB59970F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269E5FB-D842-677F-53BC-9A1751161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B6A584A-3E6E-CBAF-73F8-45CD796339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41611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04E4E-BEAB-C2EC-1563-1B2ED1177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2754A4C-C076-0688-2294-4ABD7D575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EBB4EE3-9892-61FB-FBF8-29C5B98A82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530F614-6061-98BD-D8CA-E94D7E5AA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2433215-0B7F-AF1D-CDA5-8B7A12EF56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07988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F44B6-AF4F-DDF9-66DD-F729CECEC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DEA102-98BC-A751-CAE4-262D2C8D6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A26EAAC-8CC0-1DE9-24E0-BD2299DF6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6410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188F0-BBFF-ABEA-227C-4E8D2F6DB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58F436-9CEC-4D00-BC29-C98D81736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1DA922B-A23C-DFEF-EDCA-FE5DBFA41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65D5FD4-E8A9-D717-F0AE-D74F2537C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837F7D-BCDB-BEEB-3F45-36D362D8F85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12056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0EF67-E10A-8FE0-2113-B1829FD72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6F23A22-EADF-F62E-58FC-F236728EF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3C2EC3D-E8E3-AD9D-6E29-AF2D5DBE7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69339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C5B76-2AA7-502F-FC7F-5BD316130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50B73B3-BDF8-CA65-2F6C-8E7B67B68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096343"/>
          </a:xfrm>
        </p:spPr>
        <p:txBody>
          <a:bodyPr>
            <a:normAutofit fontScale="90000"/>
          </a:bodyPr>
          <a:lstStyle/>
          <a:p>
            <a:r>
              <a:rPr lang="pl-PL" sz="4400" b="1" kern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BRAKI MINIMUM 3 ZĘBÓW ZLOKALIZOWANYCH W CO NAJMNIEJ 2 KWADRANTACH JAMY USTNEJ LUB ROZLEGŁE REKONSTRUKCJE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F36BD3C1-AEF1-8133-BDE5-C6AC38927C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w łuku górnym </a:t>
            </a:r>
          </a:p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3975026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29285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35A1B-0CF5-0B01-1878-205C8C455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E182AED-2F97-F32F-E927-3FA35C302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3932F3-1579-E0E3-8323-2E883CCD71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60A3441-4BFF-5E9E-752E-58CFA26C7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E7C1F0EE-08D2-D88F-43F4-C2FF7B52C3F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16627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B3181-4C93-346E-06C8-E87E1ED0C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DCCE8A4-B2BC-317C-2BF6-480125AB4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F4125B-D0F4-2F10-3847-5C3DD0DA1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26601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208B2-760F-9DC2-153B-BDDBE7095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217EEC0-DBD7-959D-A6C1-544D6F2D9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3FFC58-350D-9D6F-264A-0A2B9FC86A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784C4B4-EA3A-83BE-9CE1-0DDB1F2C5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307A52C-53A5-074A-CABD-7FBD7CCA4A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985578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20419-75DF-A408-9995-C0FF032AC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318E9B4-BD84-163C-C5C5-B06BBE301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49D6FE8-7D12-7106-79AA-11022D3759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AFA55B3-3492-513E-AC03-2ABA6FABF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6CE8C2-6174-A90D-6654-756C355E5D3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157876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BD75F-F9E1-79C2-D23E-1FA1608D7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8604E0-C168-F5E6-4636-30FF10AA6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67B57B5-58ED-A80C-CC2C-5C1FE020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33103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8BC53-2CF0-4BB1-F188-8DA18FA9D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896839-175D-D40D-06F9-4E6B19E11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0A10BDA-C5FD-82DA-E64A-D897AA330A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1097A50-B48D-33A8-6D0B-1628AD67B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DC70D2C-1BC7-65B5-5060-F169ED799F6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57009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83410-A789-A104-6431-8CEFD7619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F375D86-AAF1-F662-9909-FD04E94CC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30E62A-2DC3-11FB-4B85-824B9DBBA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02746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B75F1-91E0-D5C5-2661-9FC8C69D1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887614-F0B8-411F-47CF-0C0BAD4E55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096343"/>
          </a:xfrm>
        </p:spPr>
        <p:txBody>
          <a:bodyPr>
            <a:normAutofit fontScale="90000"/>
          </a:bodyPr>
          <a:lstStyle/>
          <a:p>
            <a:r>
              <a:rPr lang="pl-PL" sz="4400" b="1" kern="12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BRAKI MINIMUM 3 ZĘBÓW ZLOKALIZOWANYCH W CO NAJMNIEJ 2 KWADRANTACH JAMY USTNEJ LUB ROZLEGŁE REKONSTRUKCJE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DFD0AFFB-7ECC-53AD-106B-6D8F89153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w łuku dolnym </a:t>
            </a:r>
          </a:p>
          <a:p>
            <a:r>
              <a:rPr lang="pl-PL" dirty="0">
                <a:solidFill>
                  <a:schemeClr val="bg1"/>
                </a:solidFill>
              </a:rPr>
              <a:t>przypadek #2</a:t>
            </a:r>
          </a:p>
        </p:txBody>
      </p:sp>
    </p:spTree>
    <p:extLst>
      <p:ext uri="{BB962C8B-B14F-4D97-AF65-F5344CB8AC3E}">
        <p14:creationId xmlns:p14="http://schemas.microsoft.com/office/powerpoint/2010/main" val="150509703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93B4A-0D95-D6B6-5B5D-8713FA933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C52405C-632D-70A5-4F8A-283473CFE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123F52-5C76-507C-5014-82D9058358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65FFBDAD-492F-ADF1-6356-6B83CEA52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CDCE4DAB-5DFC-1ED6-1995-1524996D45D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334865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DC881-BDF3-3A69-A2DE-DCAE5EE4E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9707775-8987-EAA4-766A-EFB305882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6531EC-9023-6EF5-8D24-EE53E18B7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6285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70521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DFDA5-1693-EF2F-56AF-EC746BB16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94352BE-4DB6-139C-8164-7EC52937D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8FE4F56-E1F4-6ED7-5054-5AB3A9C35A9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DC0428D-CEEB-C317-0068-3D16825C5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5523702-AFF7-F94B-EAE8-891888140AF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98337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7D2F3-686D-3181-0DB0-C86C32561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CA20469-1FE9-2396-456B-50EB69F14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15B00C5-51D2-5C52-D422-03896502BF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12ADCF8-D13C-76DF-69D6-5D0BFEED9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725DABD-C0BF-29FA-C3F9-60E9DE48D34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3672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7A414-F211-CD67-9D5F-E04BD174D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8ACD478-9B2B-7167-C9A9-C7AD88A4F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B60BF70-0D1D-AA76-909F-A1C88EC90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856587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DC4B2-E3EC-CEBD-EF6F-B24B7FDF1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671AE17-5F89-34B6-A1A9-88912B408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D81715-F931-D7D2-032C-A3D9B8DC27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7762CD2-EE2C-F5A1-80D6-EF04FA81D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8D95B75-03CB-7ADC-B693-EC851BB2D8A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62288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6A275-461A-DDA6-3BE3-6CF9B57CD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D39A03-F781-9659-5AF9-E0740361E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CCF7C31-1EE6-E301-C765-73E1ED706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355293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EF0AD-338E-9799-C21B-7F529F8C8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E9BE1C7-9517-2D0D-FA37-12A5FC47C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BEZZĘBIE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34D3FB94-8CE9-AD12-63E4-9C4CE21A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rekonstrukcja stała w łuku górnym</a:t>
            </a:r>
          </a:p>
          <a:p>
            <a:r>
              <a:rPr lang="pl-PL" dirty="0">
                <a:solidFill>
                  <a:schemeClr val="bg1"/>
                </a:solidFill>
              </a:rPr>
              <a:t>przypadek #1</a:t>
            </a:r>
          </a:p>
        </p:txBody>
      </p:sp>
    </p:spTree>
    <p:extLst>
      <p:ext uri="{BB962C8B-B14F-4D97-AF65-F5344CB8AC3E}">
        <p14:creationId xmlns:p14="http://schemas.microsoft.com/office/powerpoint/2010/main" val="37449288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BBFAC-E88F-0FAE-C872-BC2C559CC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14E4584-5110-B9A5-8605-3EAF06C6E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42CC05-168E-20C5-2870-C40884BB08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ADCA144B-ABFD-14FA-C75A-771A9F446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4C9476AF-EB46-77B4-0BA8-DDD7BED9EF8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924255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17AB1-8944-F942-6BB6-2A8753AD5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546DABD-5587-3769-0423-E318E51D7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152E06B-1729-217A-FB4E-2AD1CF1C0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76974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FC62E-99C6-8D12-04AA-343272AD7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4A2BE7A-98DD-BED9-F61E-E814AE0D8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4494B48-DFFE-F480-F686-D83D576171D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5F289C6-61B3-982A-62D1-E504947178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6024394-7C95-F25A-79F4-E15778006B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128859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73967-EF96-6983-4EB8-D71CCD876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B5FECA-3D59-D13E-EE5B-B730AA1A4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3514134-662A-1A9B-AFA0-B92B8C8F6F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3ED26CC-25AA-933E-AB7A-1BF2AF721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CE22727-7E26-CFBC-5C9A-E5FA9E67A7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573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794184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C3839-9AF5-F059-1790-76AF89A2A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8414ED-595F-1875-1BE7-D9152E8A0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858AB9-9373-F587-CFA5-2FD44D8FD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36643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F12BB-515F-E2D5-D3AE-C0785CD0B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A981800-832E-7C78-0CFE-1D7DB7588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0DE423-6B70-906A-C47F-8CDBF85BAF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112DDCB-F4EC-B95D-340F-B61EEBDEC9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864F419-D110-805F-AF63-CA19998A1B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997974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9FABC-9207-BB0C-A306-840126619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1270D3-6D13-8181-9492-E0E5EDD32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22856BD-51BE-5A11-0493-BDBACE087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654500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CCC7B-0D96-6F6F-FF74-B1E81C343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507ECFF-3F92-2108-AC65-1E04706A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BEZZĘBIE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AC4CD567-EEB0-29E4-003C-CA3A5E512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rekonstrukcja ruchoma w łuku górnym</a:t>
            </a:r>
          </a:p>
          <a:p>
            <a:r>
              <a:rPr lang="pl-PL" dirty="0">
                <a:solidFill>
                  <a:schemeClr val="bg1"/>
                </a:solidFill>
              </a:rPr>
              <a:t>przypadek #2</a:t>
            </a:r>
          </a:p>
        </p:txBody>
      </p:sp>
    </p:spTree>
    <p:extLst>
      <p:ext uri="{BB962C8B-B14F-4D97-AF65-F5344CB8AC3E}">
        <p14:creationId xmlns:p14="http://schemas.microsoft.com/office/powerpoint/2010/main" val="251702573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F79FA-D309-DEB3-50E0-B9AB88F44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A063358-CA4A-56D7-F6A8-850193EAE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7D5DFF-7D27-2CB5-871C-CD5CBCCFBB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5F765A0A-B45D-0602-8271-0D3FF9350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F5CFD04B-57C0-6312-6C7D-4834229AB21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87177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A0A8D-CA64-2B0A-C435-852E900D3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6BF9B1-0C0C-D0CE-2464-3158309E4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C8EB14C-8CB3-0182-9784-56A2E7C70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545605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D96F1-8D8F-A35C-ADF1-0B87AFC72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CB56178-04E9-9268-3C77-83E87A811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27D158-3467-A9F2-D912-ECFA80EB93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5689FAA-DC90-8BDC-822D-08773517D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1B45A26-9947-FAB2-8F1C-BAACC0E5A54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553587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F9A32-FA7E-6EE5-4E32-BFD151CA3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6D608DA-2E96-1355-67BB-34E6BFD8C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B1EFE02-5639-22FF-D673-E2FCED886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BF53B98-F8D8-2D1F-00BF-6E725E7F65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E4E1EB5-0ABD-B012-96D7-585E99CE60B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99353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CBD5F-C7C7-F84E-FF7B-287E1E4D1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C7245F5-E604-FBB1-08E5-39EB7ABC9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9EB5F37-678E-AF3C-4450-F42645831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962551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58D35-63A2-84DA-FF12-9E9942067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97D3A2-5699-8F92-B97F-84428C322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0179464-543A-8BC6-4337-7E061CBD23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D060BB8-DAC3-0A1C-E61E-7CF0A27744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21D9153-A79F-E7D5-3332-B998D1B88FD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1023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B6029-357E-E98E-25DB-9DD9B77E7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843EC2-FACD-8A82-59B1-C0A027055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14A61B9-759A-DEDF-9596-9B68809E67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B97029C-4256-9EF8-54EE-C6020B553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BF7035A-21F4-8987-30C1-39869D97B59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500832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B382D-838A-F3E9-1E8A-ADE62408B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AF7C05E-0039-86BE-16E1-4B9F115F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E61B0C-4CA9-8E05-4229-1DDA8DABB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942103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77880-4508-220D-7701-3E7D59216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FED543C-97E9-1C5D-1DF2-74A8AFCE4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BEZZĘBIE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EE9C842B-BF75-1DE9-BE32-AFF2E891C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rekonstrukcja stała w łuku dolnym</a:t>
            </a:r>
          </a:p>
          <a:p>
            <a:r>
              <a:rPr lang="pl-PL" dirty="0">
                <a:solidFill>
                  <a:schemeClr val="bg1"/>
                </a:solidFill>
              </a:rPr>
              <a:t>przypadek #3</a:t>
            </a:r>
          </a:p>
        </p:txBody>
      </p:sp>
    </p:spTree>
    <p:extLst>
      <p:ext uri="{BB962C8B-B14F-4D97-AF65-F5344CB8AC3E}">
        <p14:creationId xmlns:p14="http://schemas.microsoft.com/office/powerpoint/2010/main" val="290266272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F7013-797C-5F2D-81EB-25A7B38FA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91648DD-9E3E-7D5E-21BF-0D0A4F269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743090"/>
            <a:ext cx="4040188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przed leczeniem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8349A6-DB75-C630-E474-59399819B3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CAC90C1-727C-0E52-3A19-50F636A20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6016" y="692696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TK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62F219C6-8468-4E6F-28EE-DF18534C54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743134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2FF10-F28D-4729-F2C6-7AA718F92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9CC9C0-A4EA-8A3D-C576-CC0F73F38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27" y="411956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zdjęcie </a:t>
            </a:r>
            <a:r>
              <a:rPr lang="pl-PL" dirty="0" err="1">
                <a:solidFill>
                  <a:schemeClr val="bg1"/>
                </a:solidFill>
              </a:rPr>
              <a:t>wewnątrzustne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63547D1-353C-0CAD-AE5F-D518D6AC3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05158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5E033-5211-D093-1445-A7D8F27FF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0F8293-D15D-330D-6924-8E7997685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648" y="62068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model cyfrowy lub analogowy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59775EF-ED4C-D71F-4631-AAADCBACA7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B3E3D47-B376-CBDD-5B2E-DBCE468DA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620688"/>
            <a:ext cx="4041775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tymczasowe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A9C7CC1-DEC4-B124-7AA2-7D078CC73F6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270202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47443-63CF-793C-4A33-695827CE5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CA9F55B-2348-8BEF-A869-AE6BDE6D6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86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obciążenie stałe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8CF5C1E-058A-FC65-03B2-72E325AD85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0F49354-4217-1C2E-8ACB-95913DAD8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7388" y="722015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oddaniu pracy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61C0B30-0B4F-76C9-EFA1-57E9A2C0BF5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433310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C0443-AB65-7A9F-1FD7-BEC7E31D6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A05C004-290B-E2D8-029F-FF255FA98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zakończeniu leczenia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C3E2E5F-BDC1-F3DA-123A-C64941405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375053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516FA-D69C-A1A4-7E83-4B0DD8628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9350A58-EA01-47BB-BA6A-0B613BA7B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536" y="726017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2 latach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597FA29-CF1C-0BB2-2020-99F8AA4E13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0E37230-42B8-5F22-AA2E-E0F5DEFDC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726017"/>
            <a:ext cx="4041775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efekt estetyczny w ustach pacjenta po 5 latach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8935A11-C139-D8E9-3089-842AC5051BE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140931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5388D-DCBF-B516-2053-616A2D687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39746C-4519-EED5-ED1D-CEF5E41C4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8219256" cy="639762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RTG po 5 latach obserwacji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9EF681-8385-DE22-70E5-94B6CEF5D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19256" cy="3951288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foto + data wykonania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529366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45E21-4F31-4DAD-DB09-38EAF4C18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6EF5133-9372-36F2-181B-FF1E84C87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35389"/>
            <a:ext cx="7772400" cy="1470025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BEZZĘBIE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1FC8105A-6FCA-8BE3-14B4-70AB31E7E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76287"/>
            <a:ext cx="6400800" cy="1752600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rekonstrukcja ruchoma w łuku dolnym</a:t>
            </a:r>
          </a:p>
          <a:p>
            <a:r>
              <a:rPr lang="pl-PL" dirty="0">
                <a:solidFill>
                  <a:schemeClr val="bg1"/>
                </a:solidFill>
              </a:rPr>
              <a:t>przypadek #4</a:t>
            </a:r>
          </a:p>
        </p:txBody>
      </p:sp>
    </p:spTree>
    <p:extLst>
      <p:ext uri="{BB962C8B-B14F-4D97-AF65-F5344CB8AC3E}">
        <p14:creationId xmlns:p14="http://schemas.microsoft.com/office/powerpoint/2010/main" val="14860802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2037</Words>
  <Application>Microsoft Office PowerPoint</Application>
  <PresentationFormat>Pokaz na ekranie (4:3)</PresentationFormat>
  <Paragraphs>492</Paragraphs>
  <Slides>159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159</vt:i4>
      </vt:variant>
    </vt:vector>
  </HeadingPairs>
  <TitlesOfParts>
    <vt:vector size="163" baseType="lpstr">
      <vt:lpstr>Arial</vt:lpstr>
      <vt:lpstr>Calibri</vt:lpstr>
      <vt:lpstr>Tahoma</vt:lpstr>
      <vt:lpstr>Motyw pakietu Office</vt:lpstr>
      <vt:lpstr>EGZAMIN W ZAKRESIE UMIEJĘTNOŚCI ZAWODOWEJ IMPLANTOLOGIA STOMATOLOGICZNA 019</vt:lpstr>
      <vt:lpstr>Nazwa praktyki/zakładu pracy</vt:lpstr>
      <vt:lpstr>BRAK POJEDYNCZY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POJEDYNCZY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POJEDYNCZY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POJEDYNCZY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SKRZYDŁOWY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SKRZYDŁOWY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 SKRZYDŁOWY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BRAKI MINIMUM 3 ZĘBÓW ZLOKALIZOWANYCH W CO NAJMNIEJ 2 KWADRANTACH JAMY USTNEJ LUB ROZLEGŁE REKONSTRUKCJE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BRAKI MINIMUM 3 ZĘBÓW ZLOKALIZOWANYCH W CO NAJMNIEJ 2 KWADRANTACH JAMY USTNEJ LUB ROZLEGŁE REKONSTRUKCJE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BEZZĘBIE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BEZZĘBIE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BEZZĘBIE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BEZZĘBIE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IMPLANTACJA Z ZABIEGIEM OKOŁOIMPLANTACYJNYM TK. TWARDEJ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ZABIEG AGMENTACJI TK. TWARDEJ PRZED IMPLANTACJĄ (SL, GBR, BLOK) I NASTĘPOWE LECZENIE IMPLANTOPROTETYCZNE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ZABIEG REKONSTRUKCYJUNY/KOREKCYJNY TKANKI MIĘKKIEJ (przed, około lub po implantacji) I ZAKOŃCZONE LECZENIE IMPLANTOPROTETYCZNE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PERIIMPLANTITIS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LECZENIE NAPRAWCZE PO EKSPLANTACJI LUB UTRACIE WSZCZEPU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CIEKAWY PRZYPADEK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UMIEJĘTNOŚĆ ZAWODOWA IMPLANTOLOGIA STOMATOLOGICZNA 019</dc:title>
  <dc:creator>ng</dc:creator>
  <cp:lastModifiedBy>Natalia Godyla</cp:lastModifiedBy>
  <cp:revision>7</cp:revision>
  <dcterms:created xsi:type="dcterms:W3CDTF">2025-02-21T11:28:46Z</dcterms:created>
  <dcterms:modified xsi:type="dcterms:W3CDTF">2026-02-17T12:56:14Z</dcterms:modified>
</cp:coreProperties>
</file>