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316" r:id="rId4"/>
    <p:sldId id="257" r:id="rId5"/>
    <p:sldId id="258" r:id="rId6"/>
    <p:sldId id="259" r:id="rId7"/>
    <p:sldId id="260" r:id="rId8"/>
    <p:sldId id="262" r:id="rId9"/>
    <p:sldId id="281" r:id="rId10"/>
    <p:sldId id="280" r:id="rId11"/>
    <p:sldId id="317" r:id="rId12"/>
    <p:sldId id="318" r:id="rId13"/>
    <p:sldId id="319" r:id="rId14"/>
    <p:sldId id="320" r:id="rId15"/>
    <p:sldId id="321" r:id="rId16"/>
    <p:sldId id="322" r:id="rId17"/>
    <p:sldId id="550" r:id="rId18"/>
    <p:sldId id="324" r:id="rId19"/>
    <p:sldId id="342" r:id="rId20"/>
    <p:sldId id="346" r:id="rId21"/>
    <p:sldId id="347" r:id="rId22"/>
    <p:sldId id="348" r:id="rId23"/>
    <p:sldId id="349" r:id="rId24"/>
    <p:sldId id="350" r:id="rId25"/>
    <p:sldId id="551" r:id="rId26"/>
    <p:sldId id="352" r:id="rId27"/>
    <p:sldId id="344" r:id="rId28"/>
    <p:sldId id="360" r:id="rId29"/>
    <p:sldId id="361" r:id="rId30"/>
    <p:sldId id="362" r:id="rId31"/>
    <p:sldId id="363" r:id="rId32"/>
    <p:sldId id="364" r:id="rId33"/>
    <p:sldId id="552" r:id="rId34"/>
    <p:sldId id="366" r:id="rId35"/>
    <p:sldId id="493" r:id="rId36"/>
    <p:sldId id="374" r:id="rId37"/>
    <p:sldId id="375" r:id="rId38"/>
    <p:sldId id="376" r:id="rId39"/>
    <p:sldId id="377" r:id="rId40"/>
    <p:sldId id="378" r:id="rId41"/>
    <p:sldId id="553" r:id="rId42"/>
    <p:sldId id="380" r:id="rId43"/>
    <p:sldId id="495" r:id="rId44"/>
    <p:sldId id="388" r:id="rId45"/>
    <p:sldId id="389" r:id="rId46"/>
    <p:sldId id="390" r:id="rId47"/>
    <p:sldId id="391" r:id="rId48"/>
    <p:sldId id="392" r:id="rId49"/>
    <p:sldId id="554" r:id="rId50"/>
    <p:sldId id="394" r:id="rId51"/>
    <p:sldId id="496" r:id="rId52"/>
    <p:sldId id="395" r:id="rId53"/>
    <p:sldId id="396" r:id="rId54"/>
    <p:sldId id="397" r:id="rId55"/>
    <p:sldId id="398" r:id="rId56"/>
    <p:sldId id="399" r:id="rId57"/>
    <p:sldId id="555" r:id="rId58"/>
    <p:sldId id="401" r:id="rId59"/>
    <p:sldId id="497" r:id="rId60"/>
    <p:sldId id="402" r:id="rId61"/>
    <p:sldId id="403" r:id="rId62"/>
    <p:sldId id="404" r:id="rId63"/>
    <p:sldId id="405" r:id="rId64"/>
    <p:sldId id="406" r:id="rId65"/>
    <p:sldId id="556" r:id="rId66"/>
    <p:sldId id="408" r:id="rId67"/>
    <p:sldId id="498" r:id="rId68"/>
    <p:sldId id="409" r:id="rId69"/>
    <p:sldId id="410" r:id="rId70"/>
    <p:sldId id="411" r:id="rId71"/>
    <p:sldId id="412" r:id="rId72"/>
    <p:sldId id="413" r:id="rId73"/>
    <p:sldId id="557" r:id="rId74"/>
    <p:sldId id="415" r:id="rId75"/>
    <p:sldId id="503" r:id="rId76"/>
    <p:sldId id="444" r:id="rId77"/>
    <p:sldId id="445" r:id="rId78"/>
    <p:sldId id="446" r:id="rId79"/>
    <p:sldId id="447" r:id="rId80"/>
    <p:sldId id="448" r:id="rId81"/>
    <p:sldId id="558" r:id="rId82"/>
    <p:sldId id="450" r:id="rId8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ANE KANDYDATA" id="{5FABF648-D85B-4649-B2D0-93A0548C9B84}">
          <p14:sldIdLst>
            <p14:sldId id="256"/>
            <p14:sldId id="263"/>
          </p14:sldIdLst>
        </p14:section>
        <p14:section name="1. BRAK POJEDYNCZY" id="{75FF0104-B59E-4661-9CCB-CB134A83B86B}">
          <p14:sldIdLst/>
        </p14:section>
        <p14:section name="BRAK POJEDYNCZY - implantacja odroczona" id="{2245FD5B-53D9-4597-B889-D2DBBC8C5D3D}">
          <p14:sldIdLst>
            <p14:sldId id="316"/>
            <p14:sldId id="257"/>
            <p14:sldId id="258"/>
            <p14:sldId id="259"/>
            <p14:sldId id="260"/>
            <p14:sldId id="262"/>
            <p14:sldId id="281"/>
            <p14:sldId id="280"/>
          </p14:sldIdLst>
        </p14:section>
        <p14:section name="BRAK POJEDYNCZY - inne" id="{0CDD6634-8B98-4BB4-8D9A-9C104AFAE554}">
          <p14:sldIdLst>
            <p14:sldId id="317"/>
            <p14:sldId id="318"/>
            <p14:sldId id="319"/>
            <p14:sldId id="320"/>
            <p14:sldId id="321"/>
            <p14:sldId id="322"/>
            <p14:sldId id="550"/>
            <p14:sldId id="324"/>
          </p14:sldIdLst>
        </p14:section>
        <p14:section name="2. BRAK SKRZYDŁOWY" id="{E88AF0ED-AA2A-4D8A-B9D6-92EDCFFA6AF6}">
          <p14:sldIdLst/>
        </p14:section>
        <p14:section name="BRAK SKRZYDŁOWY - łuk górny" id="{9C628FE0-EDB1-4684-AFA8-58959D5D437B}">
          <p14:sldIdLst>
            <p14:sldId id="342"/>
            <p14:sldId id="346"/>
            <p14:sldId id="347"/>
            <p14:sldId id="348"/>
            <p14:sldId id="349"/>
            <p14:sldId id="350"/>
            <p14:sldId id="551"/>
            <p14:sldId id="352"/>
          </p14:sldIdLst>
        </p14:section>
        <p14:section name="BRAK SKRZYDŁOWY - łuk dolny" id="{5A58E59C-BB53-49BC-92BB-2252BAD05A7F}">
          <p14:sldIdLst>
            <p14:sldId id="344"/>
            <p14:sldId id="360"/>
            <p14:sldId id="361"/>
            <p14:sldId id="362"/>
            <p14:sldId id="363"/>
            <p14:sldId id="364"/>
            <p14:sldId id="552"/>
            <p14:sldId id="366"/>
          </p14:sldIdLst>
        </p14:section>
        <p14:section name="3. BRAKI WIELOMIEJSCOWE" id="{5ADE2116-9CDA-4B92-BB79-4EC3CD879F14}">
          <p14:sldIdLst/>
        </p14:section>
        <p14:section name="BRAKI WIELOMIEJSCOWE" id="{03B6C9B2-71B4-4FF0-84D6-DC426D5D5E25}">
          <p14:sldIdLst>
            <p14:sldId id="493"/>
            <p14:sldId id="374"/>
            <p14:sldId id="375"/>
            <p14:sldId id="376"/>
            <p14:sldId id="377"/>
            <p14:sldId id="378"/>
            <p14:sldId id="553"/>
            <p14:sldId id="380"/>
          </p14:sldIdLst>
        </p14:section>
        <p14:section name="4. BEZZĘBIE" id="{4026F9F0-52AC-436C-8F80-1F1A6701CD82}">
          <p14:sldIdLst/>
        </p14:section>
        <p14:section name="BEZZĘBIE - rekonstrukcja stała w łuku górnym" id="{C15ECEDC-0388-422F-A878-9DB5DBC5F99A}">
          <p14:sldIdLst>
            <p14:sldId id="495"/>
            <p14:sldId id="388"/>
            <p14:sldId id="389"/>
            <p14:sldId id="390"/>
            <p14:sldId id="391"/>
            <p14:sldId id="392"/>
            <p14:sldId id="554"/>
            <p14:sldId id="394"/>
          </p14:sldIdLst>
        </p14:section>
        <p14:section name="BEZZĘBIE - rekonstrukcja ruchoma w łuku górnym" id="{2E81C81A-6BAB-4861-B622-C98DC7E70883}">
          <p14:sldIdLst>
            <p14:sldId id="496"/>
            <p14:sldId id="395"/>
            <p14:sldId id="396"/>
            <p14:sldId id="397"/>
            <p14:sldId id="398"/>
            <p14:sldId id="399"/>
            <p14:sldId id="555"/>
            <p14:sldId id="401"/>
          </p14:sldIdLst>
        </p14:section>
        <p14:section name="BEZZĘBIE - rekonstrukcja stała w łuku dolnym" id="{B975D11F-ABAD-43D9-B742-ECC870058F42}">
          <p14:sldIdLst>
            <p14:sldId id="497"/>
            <p14:sldId id="402"/>
            <p14:sldId id="403"/>
            <p14:sldId id="404"/>
            <p14:sldId id="405"/>
            <p14:sldId id="406"/>
            <p14:sldId id="556"/>
            <p14:sldId id="408"/>
          </p14:sldIdLst>
        </p14:section>
        <p14:section name="BEZZĘBIE - rekonstrukcja ruchoma w łuku dolnym" id="{66E24954-EFD2-4691-A6BE-245A9542A7A0}">
          <p14:sldIdLst>
            <p14:sldId id="498"/>
            <p14:sldId id="409"/>
            <p14:sldId id="410"/>
            <p14:sldId id="411"/>
            <p14:sldId id="412"/>
            <p14:sldId id="413"/>
            <p14:sldId id="557"/>
            <p14:sldId id="415"/>
          </p14:sldIdLst>
        </p14:section>
        <p14:section name="5. IMPLANTACJA Z ZABIEGIEM OKOŁOIMPLANTACYJNYM TK. TWARDEJ" id="{E2420839-7A1B-4E7E-BD09-F08039AA5D71}">
          <p14:sldIdLst/>
        </p14:section>
        <p14:section name="IMPLANTACJA Z ZABIEGIEM OKOŁOIMPLANTACYJNYM" id="{99435E31-EB92-436E-BBFB-A4406EB3DB41}">
          <p14:sldIdLst>
            <p14:sldId id="503"/>
            <p14:sldId id="444"/>
            <p14:sldId id="445"/>
            <p14:sldId id="446"/>
            <p14:sldId id="447"/>
            <p14:sldId id="448"/>
            <p14:sldId id="558"/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69" autoAdjust="0"/>
    <p:restoredTop sz="94660"/>
  </p:normalViewPr>
  <p:slideViewPr>
    <p:cSldViewPr>
      <p:cViewPr varScale="1">
        <p:scale>
          <a:sx n="86" d="100"/>
          <a:sy n="86" d="100"/>
        </p:scale>
        <p:origin x="72" y="1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571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267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7749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598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4733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8895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775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369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038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184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6616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39999">
              <a:srgbClr val="0A128C"/>
            </a:gs>
            <a:gs pos="70000">
              <a:srgbClr val="181CC7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798CE-2AEA-4899-8EB1-B38B8E285B33}" type="datetimeFigureOut">
              <a:rPr lang="pl-PL" smtClean="0"/>
              <a:t>2025-09-30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64C28-CBB3-4B43-B309-5AAB9E14A9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433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3051771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MIEZYNARODOWA UMIEJĘTNOŚĆ IMPLANTOLOGICZNA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FELLOWSHIP ICOI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4221088"/>
            <a:ext cx="6400800" cy="1752600"/>
          </a:xfrm>
        </p:spPr>
        <p:txBody>
          <a:bodyPr>
            <a:normAutofit fontScale="85000" lnSpcReduction="10000"/>
          </a:bodyPr>
          <a:lstStyle/>
          <a:p>
            <a:r>
              <a:rPr lang="pl-PL" dirty="0">
                <a:solidFill>
                  <a:schemeClr val="bg1"/>
                </a:solidFill>
              </a:rPr>
              <a:t>tytuł zawodowy, imię i nazwisko kandydata</a:t>
            </a:r>
          </a:p>
          <a:p>
            <a:r>
              <a:rPr lang="pl-PL" dirty="0">
                <a:solidFill>
                  <a:schemeClr val="bg1"/>
                </a:solidFill>
              </a:rPr>
              <a:t>posiadana specjalizacja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r>
              <a:rPr lang="pl-PL" sz="2600" dirty="0">
                <a:solidFill>
                  <a:schemeClr val="bg1"/>
                </a:solidFill>
              </a:rPr>
              <a:t>data egzaminu</a:t>
            </a:r>
          </a:p>
        </p:txBody>
      </p:sp>
    </p:spTree>
    <p:extLst>
      <p:ext uri="{BB962C8B-B14F-4D97-AF65-F5344CB8AC3E}">
        <p14:creationId xmlns:p14="http://schemas.microsoft.com/office/powerpoint/2010/main" val="1096973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4E8EB-EE82-4A05-3D83-DD88AA888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C966D9-3179-9267-2919-14602359D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2 latach obserwacji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27BBEEC-41C5-4CD7-1F2F-F16BE5BF9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50595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30C8C-333D-5627-C714-0E7092779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22A087B-B60F-E995-BFAD-FD9E67BA3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35389"/>
            <a:ext cx="7772400" cy="1470025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BRAK POJEDYNCZY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1583A24A-4386-E9A9-15AD-B316B260E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276287"/>
            <a:ext cx="6400800" cy="1752600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inne</a:t>
            </a:r>
          </a:p>
          <a:p>
            <a:r>
              <a:rPr lang="pl-PL" dirty="0">
                <a:solidFill>
                  <a:schemeClr val="bg1"/>
                </a:solidFill>
              </a:rPr>
              <a:t>(opis przypadku)</a:t>
            </a:r>
          </a:p>
        </p:txBody>
      </p:sp>
    </p:spTree>
    <p:extLst>
      <p:ext uri="{BB962C8B-B14F-4D97-AF65-F5344CB8AC3E}">
        <p14:creationId xmlns:p14="http://schemas.microsoft.com/office/powerpoint/2010/main" val="2491011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4598E-BDBC-0F98-1E76-81D1AADBA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2E2905A-D030-787B-498F-EBCBF68EF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43090"/>
            <a:ext cx="4040188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przed leczeniem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A6782D-28E7-CD22-CED2-6058EAE9B6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5DF54DA9-2376-D34D-7DD2-591808CB1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692696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TK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ED26766F-D8AB-7E9A-0C07-CAAC1F720E8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8336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D8759-134E-2B24-8B0D-BA05130B4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7327B02-5253-E963-65EB-02ED42A5C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827" y="411956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zdjęcie </a:t>
            </a:r>
            <a:r>
              <a:rPr lang="pl-PL" dirty="0" err="1">
                <a:solidFill>
                  <a:schemeClr val="bg1"/>
                </a:solidFill>
              </a:rPr>
              <a:t>wewnątrzustne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936D2CA-B19F-4D9F-D21D-9BB48A405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2848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33919-4112-A9F6-D443-5B9DC0BAE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385102F-A66F-FE80-61BE-58B3E932C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48" y="6206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model cyfrowy lub analogowy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EC7E615-9C16-4B40-F599-B74B4967C5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F321641-5CDB-2D5C-9DFC-991B96655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620688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tymczasowe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BCED757-8767-04EB-36B1-6AA69E049A5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0424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1DB44-102D-50CE-DDE1-91CDE8CD6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01C2F64-B1EC-8843-32C4-C5CBC0A7E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stałe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2A126F4-F8CA-8833-24EE-C989AEE4B4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455D2CF-2858-EB0F-01F5-78D31CE5B9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7388" y="722015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oddaniu pracy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635D4AD-7873-5348-A6C7-4292DA86737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3770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5E2AC-C734-D8BF-B3E0-D09E86B09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9DB3878-F729-4A94-7AC8-476E4D754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zakończeniu leczenia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6BA1E1C-7089-D8BE-8A6F-BCF27426C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5104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4DEE8-B63F-4224-7DC0-6B5809965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17AD188-6437-115B-5DC1-B3026CB98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36" y="726017"/>
            <a:ext cx="8280920" cy="614751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2 latach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6272B1-5B5F-08BD-0938-40060FEC0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4863"/>
            <a:ext cx="8219256" cy="3921299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6959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51C4E-9871-712E-D74D-A953BC1A1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08E6C8C-B145-0A3B-F88A-02D97E8F5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2 latach obserwacji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0FD461-F396-83BC-A727-DDDE38E5E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7324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8F6FE-76B5-3C89-3B84-D82E354B7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D6764A2-04FA-F806-4E04-DB815F89B1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35389"/>
            <a:ext cx="7772400" cy="1470025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BRAK SKRZYDŁOWY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54292AA8-B417-224A-242A-28A2EED56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276287"/>
            <a:ext cx="6400800" cy="1752600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łuk górny</a:t>
            </a:r>
          </a:p>
          <a:p>
            <a:r>
              <a:rPr lang="pl-PL" dirty="0">
                <a:solidFill>
                  <a:schemeClr val="bg1"/>
                </a:solidFill>
              </a:rPr>
              <a:t>(opis przypadku)</a:t>
            </a:r>
          </a:p>
        </p:txBody>
      </p:sp>
    </p:spTree>
    <p:extLst>
      <p:ext uri="{BB962C8B-B14F-4D97-AF65-F5344CB8AC3E}">
        <p14:creationId xmlns:p14="http://schemas.microsoft.com/office/powerpoint/2010/main" val="4184079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16">
            <a:extLst>
              <a:ext uri="{FF2B5EF4-FFF2-40B4-BE49-F238E27FC236}">
                <a16:creationId xmlns:a16="http://schemas.microsoft.com/office/drawing/2014/main" id="{9C3F6220-3A4B-A2A8-C40A-1FC2ABDED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Nazwa praktyki/zakładu pracy</a:t>
            </a:r>
          </a:p>
        </p:txBody>
      </p:sp>
      <p:sp>
        <p:nvSpPr>
          <p:cNvPr id="18" name="Symbol zastępczy zawartości 17">
            <a:extLst>
              <a:ext uri="{FF2B5EF4-FFF2-40B4-BE49-F238E27FC236}">
                <a16:creationId xmlns:a16="http://schemas.microsoft.com/office/drawing/2014/main" id="{F5A70176-D5C6-9725-FF1A-37A4E3683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chemeClr val="bg1"/>
                </a:solidFill>
              </a:rPr>
              <a:t>nazwa uczelni, rok jej ukończenia</a:t>
            </a:r>
          </a:p>
          <a:p>
            <a:r>
              <a:rPr lang="pl-PL" dirty="0">
                <a:solidFill>
                  <a:schemeClr val="bg1"/>
                </a:solidFill>
              </a:rPr>
              <a:t>p</a:t>
            </a:r>
            <a:r>
              <a:rPr lang="pl-PL" sz="3200" dirty="0">
                <a:solidFill>
                  <a:schemeClr val="bg1"/>
                </a:solidFill>
              </a:rPr>
              <a:t>rzynależność do izby lekarskiej, PWZ</a:t>
            </a:r>
          </a:p>
          <a:p>
            <a:r>
              <a:rPr lang="pl-PL" dirty="0">
                <a:solidFill>
                  <a:schemeClr val="bg1"/>
                </a:solidFill>
              </a:rPr>
              <a:t>p</a:t>
            </a:r>
            <a:r>
              <a:rPr lang="pl-PL" sz="3200" dirty="0">
                <a:solidFill>
                  <a:schemeClr val="bg1"/>
                </a:solidFill>
              </a:rPr>
              <a:t>osiadane specjalizacje i rok ich zdobycia</a:t>
            </a:r>
          </a:p>
          <a:p>
            <a:r>
              <a:rPr lang="pl-PL" dirty="0">
                <a:solidFill>
                  <a:schemeClr val="bg1"/>
                </a:solidFill>
              </a:rPr>
              <a:t>c</a:t>
            </a:r>
            <a:r>
              <a:rPr lang="pl-PL" sz="3200" dirty="0">
                <a:solidFill>
                  <a:schemeClr val="bg1"/>
                </a:solidFill>
              </a:rPr>
              <a:t>złonkostwo w ICOI – ilość lat</a:t>
            </a:r>
          </a:p>
          <a:p>
            <a:r>
              <a:rPr lang="pl-PL" sz="3200" dirty="0">
                <a:solidFill>
                  <a:schemeClr val="bg1"/>
                </a:solidFill>
              </a:rPr>
              <a:t>Curriculum Implantologii PSI/DSI – rok ukończenia szkolenia</a:t>
            </a:r>
          </a:p>
          <a:p>
            <a:r>
              <a:rPr lang="pl-PL" sz="3200" dirty="0">
                <a:solidFill>
                  <a:schemeClr val="bg1"/>
                </a:solidFill>
              </a:rPr>
              <a:t>rozprawa doktorska w zakresie …. – nazwa uczelni i rok obrony</a:t>
            </a:r>
          </a:p>
          <a:p>
            <a:endParaRPr lang="pl-PL" sz="32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1918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0EB23-A2AF-F3B7-E9BA-041882436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6D476A4-313B-2429-CB59-BB726A633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43090"/>
            <a:ext cx="4040188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przed leczeniem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49BCA3-3714-D502-5FE7-830601A471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4630EC1A-59EE-A94C-D8CA-D73B32758D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692696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TK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9D2F9CFA-DF3F-1C69-216D-0570488E743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6308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DFA65-2970-63B6-7467-B59FF46A8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3396C1-44CE-F679-FECA-0F7ED2567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827" y="411956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zdjęcie </a:t>
            </a:r>
            <a:r>
              <a:rPr lang="pl-PL" dirty="0" err="1">
                <a:solidFill>
                  <a:schemeClr val="bg1"/>
                </a:solidFill>
              </a:rPr>
              <a:t>wewnątrzustne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C04B617-E50E-DD7B-6D60-D0B64185F6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025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85AA2-7CB4-2EC1-7FD5-A6A2A8D1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C9EDECA-244C-9FE2-AE5B-AE69ED451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48" y="6206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model cyfrowy lub analogowy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172AAA0-241D-6AD5-6757-99ACC872319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96004C8-B650-8833-96EE-2B23D51C0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620688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tymczasowe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DC6AFFF-CDD5-DC60-C3A5-3E8D34E7952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8336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F56D3-8C09-BC9C-103B-07E7AD109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BA1130B-127A-E205-C726-170118EE9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stałe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9DDB41F-03A6-4AF5-60C3-54F5A76C36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869B8CE-B03B-60F3-24C3-224256D80E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7388" y="722015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oddaniu pracy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A0C1422-F4CC-A074-B709-F6316009469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4119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E9625-E5B2-819A-685C-77C313055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FB68C62-FFA5-E118-6970-16A3D9F44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zakończeniu leczenia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8732F43-33C9-730E-1BD9-E721965A8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286083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0A7B9-DB43-4E48-D5F3-1E107BD41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AED65E5-FDCB-A262-0B90-19D5EEEF3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36" y="726017"/>
            <a:ext cx="8280920" cy="614751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2 latach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2AAAC02-5AD4-CB25-6309-40441900E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4863"/>
            <a:ext cx="8219256" cy="3921299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87004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CABD0-15B6-8EE0-D101-DEA3F2597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54AF41F-BF5D-3C7E-3708-57802A5D2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3 latach obserwacji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B8204F-C2F9-1ED2-1C0E-B5226A349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5378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DA0B7-8207-825B-29A8-9F0EC3CD9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30F9B48-816A-6042-7DBA-1FCC91952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35389"/>
            <a:ext cx="7772400" cy="1470025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BRAK SKRZYDŁOWY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173E582C-DBBB-1F13-74CF-6E28510A0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276287"/>
            <a:ext cx="6400800" cy="1752600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łuk dolny</a:t>
            </a:r>
          </a:p>
          <a:p>
            <a:r>
              <a:rPr lang="pl-PL" dirty="0">
                <a:solidFill>
                  <a:schemeClr val="bg1"/>
                </a:solidFill>
              </a:rPr>
              <a:t>(opis przypadku)</a:t>
            </a:r>
          </a:p>
        </p:txBody>
      </p:sp>
    </p:spTree>
    <p:extLst>
      <p:ext uri="{BB962C8B-B14F-4D97-AF65-F5344CB8AC3E}">
        <p14:creationId xmlns:p14="http://schemas.microsoft.com/office/powerpoint/2010/main" val="3249546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B037E-FD33-1495-2337-3DA627425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BE65792-D55A-94EB-1A2E-486D8661F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43090"/>
            <a:ext cx="4040188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przed leczeniem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6431B0-FA72-8747-492A-36771836C87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321EAF2D-DBEE-6CF8-A6D6-31EE6502E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692696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TK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49AD9E1A-9CD8-E123-0839-566291C93FB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9026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AE7FD-3895-1F23-EA7C-80B5FA0E8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77B57E9-FD92-4FCF-1B09-E16EA2CCA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827" y="411956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zdjęcie </a:t>
            </a:r>
            <a:r>
              <a:rPr lang="pl-PL" dirty="0" err="1">
                <a:solidFill>
                  <a:schemeClr val="bg1"/>
                </a:solidFill>
              </a:rPr>
              <a:t>wewnątrzustne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B7109BA-1AAF-A0A0-F8F8-FE4775DDA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94784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64C717F-7880-F2A0-264F-138374BED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35389"/>
            <a:ext cx="7772400" cy="1470025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BRAK POJEDYNCZY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678420A1-4AFC-7C36-692D-FE0EC4673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276287"/>
            <a:ext cx="6400800" cy="1752600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implantacja odroczona</a:t>
            </a:r>
          </a:p>
          <a:p>
            <a:r>
              <a:rPr lang="pl-PL" dirty="0">
                <a:solidFill>
                  <a:schemeClr val="bg1"/>
                </a:solidFill>
              </a:rPr>
              <a:t>(opis przypadku)</a:t>
            </a:r>
          </a:p>
        </p:txBody>
      </p:sp>
    </p:spTree>
    <p:extLst>
      <p:ext uri="{BB962C8B-B14F-4D97-AF65-F5344CB8AC3E}">
        <p14:creationId xmlns:p14="http://schemas.microsoft.com/office/powerpoint/2010/main" val="40310688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48127-09D3-7578-5966-49A7CDF3B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F053CA9-1808-9144-52B6-F75580170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48" y="6206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model cyfrowy lub analogowy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297769F-65F9-CFD7-9316-EDBB59970F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269E5FB-D842-677F-53BC-9A1751161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620688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tymczasowe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B6A584A-3E6E-CBAF-73F8-45CD7963395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41611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04E4E-BEAB-C2EC-1563-1B2ED117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2754A4C-C076-0688-2294-4ABD7D575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stałe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EBB4EE3-9892-61FB-FBF8-29C5B98A82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530F614-6061-98BD-D8CA-E94D7E5AA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7388" y="722015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oddaniu pracy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2433215-0B7F-AF1D-CDA5-8B7A12EF56F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07988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F44B6-AF4F-DDF9-66DD-F729CECEC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DEA102-98BC-A751-CAE4-262D2C8D6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zakończeniu leczenia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A26EAAC-8CC0-1DE9-24E0-BD2299DF66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6410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4674D-8D63-D03B-FEAA-7B2C2F5BA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53B7B50-1B02-CB76-D8CC-E22700BD8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36" y="726017"/>
            <a:ext cx="8280920" cy="614751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2 latach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999F673-3BEB-4081-8B74-C8D8485FC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4863"/>
            <a:ext cx="8219256" cy="3921299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1500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0EF67-E10A-8FE0-2113-B1829FD72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6F23A22-EADF-F62E-58FC-F236728EF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2 latach obserwacji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3C2EC3D-E8E3-AD9D-6E29-AF2D5DBE7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69339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C5B76-2AA7-502F-FC7F-5BD316130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50B73B3-BDF8-CA65-2F6C-8E7B67B68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3096343"/>
          </a:xfrm>
        </p:spPr>
        <p:txBody>
          <a:bodyPr>
            <a:normAutofit/>
          </a:bodyPr>
          <a:lstStyle/>
          <a:p>
            <a:r>
              <a:rPr lang="pl-PL" sz="4400" b="1" kern="1200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BRAKI WIELOMIEJSCOWE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F36BD3C1-AEF1-8133-BDE5-C6AC38927C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(opis przypadku)</a:t>
            </a:r>
          </a:p>
        </p:txBody>
      </p:sp>
    </p:spTree>
    <p:extLst>
      <p:ext uri="{BB962C8B-B14F-4D97-AF65-F5344CB8AC3E}">
        <p14:creationId xmlns:p14="http://schemas.microsoft.com/office/powerpoint/2010/main" val="39750269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35A1B-0CF5-0B01-1878-205C8C45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E182AED-2F97-F32F-E927-3FA35C302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43090"/>
            <a:ext cx="4040188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przed leczeniem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3932F3-1579-E0E3-8323-2E883CCD71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60A3441-4BFF-5E9E-752E-58CFA26C78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692696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TK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E7C1F0EE-08D2-D88F-43F4-C2FF7B52C3F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16627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B3181-4C93-346E-06C8-E87E1ED0C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DCCE8A4-B2BC-317C-2BF6-480125AB4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827" y="411956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zdjęcie </a:t>
            </a:r>
            <a:r>
              <a:rPr lang="pl-PL" dirty="0" err="1">
                <a:solidFill>
                  <a:schemeClr val="bg1"/>
                </a:solidFill>
              </a:rPr>
              <a:t>wewnątrzustne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F4125B-D0F4-2F10-3847-5C3DD0DA1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26601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208B2-760F-9DC2-153B-BDDBE7095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217EEC0-DBD7-959D-A6C1-544D6F2D9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48" y="6206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model cyfrowy lub analogowy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E3FFC58-350D-9D6F-264A-0A2B9FC86A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784C4B4-EA3A-83BE-9CE1-0DDB1F2C56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620688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tymczasowe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307A52C-53A5-074A-CABD-7FBD7CCA4AC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098557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20419-75DF-A408-9995-C0FF032AC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318E9B4-BD84-163C-C5C5-B06BBE301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stałe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49D6FE8-7D12-7106-79AA-11022D3759C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AFA55B3-3492-513E-AC03-2ABA6FABF7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7388" y="722015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oddaniu pracy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76CE8C2-6174-A90D-6654-756C355E5D3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1578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/>
          <p:cNvSpPr>
            <a:spLocks noGrp="1"/>
          </p:cNvSpPr>
          <p:nvPr>
            <p:ph type="body" idx="1"/>
          </p:nvPr>
        </p:nvSpPr>
        <p:spPr>
          <a:xfrm>
            <a:off x="457200" y="743090"/>
            <a:ext cx="4040188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przed leczeniem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3"/>
          </p:nvPr>
        </p:nvSpPr>
        <p:spPr>
          <a:xfrm>
            <a:off x="4716016" y="692696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TK</a:t>
            </a:r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46814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BD75F-F9E1-79C2-D23E-1FA1608D7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D8604E0-C168-F5E6-4636-30FF10AA6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zakończeniu leczenia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67B57B5-58ED-A80C-CC2C-5C1FE020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33103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E739F-AEDD-23FB-4F12-BBC31087E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8F1521-7EB4-AE1D-CDAE-7C3A824A0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36" y="726017"/>
            <a:ext cx="8280920" cy="614751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2 latach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B5EAB8E-6424-E195-C51D-BC7E95BA8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4863"/>
            <a:ext cx="8219256" cy="3921299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5034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83410-A789-A104-6431-8CEFD7619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F375D86-AAF1-F662-9909-FD04E94CC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2 latach obserwacji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930E62A-2DC3-11FB-4B85-824B9DBBA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02746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EF0AD-338E-9799-C21B-7F529F8C8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E9BE1C7-9517-2D0D-FA37-12A5FC47C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35389"/>
            <a:ext cx="7772400" cy="1470025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BEZZĘBIE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34D3FB94-8CE9-AD12-63E4-9C4CE21AA0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276287"/>
            <a:ext cx="6400800" cy="1752600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rekonstrukcja stała w łuku górnym</a:t>
            </a:r>
          </a:p>
          <a:p>
            <a:r>
              <a:rPr lang="pl-PL" dirty="0">
                <a:solidFill>
                  <a:schemeClr val="bg1"/>
                </a:solidFill>
              </a:rPr>
              <a:t>(opis przypadku)</a:t>
            </a:r>
          </a:p>
        </p:txBody>
      </p:sp>
    </p:spTree>
    <p:extLst>
      <p:ext uri="{BB962C8B-B14F-4D97-AF65-F5344CB8AC3E}">
        <p14:creationId xmlns:p14="http://schemas.microsoft.com/office/powerpoint/2010/main" val="37449288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BBFAC-E88F-0FAE-C872-BC2C559CC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14E4584-5110-B9A5-8605-3EAF06C6E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43090"/>
            <a:ext cx="4040188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przed leczeniem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42CC05-168E-20C5-2870-C40884BB08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ADCA144B-ABFD-14FA-C75A-771A9F4460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692696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TK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4C9476AF-EB46-77B4-0BA8-DDD7BED9EF8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92425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17AB1-8944-F942-6BB6-2A8753AD5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546DABD-5587-3769-0423-E318E51D7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827" y="411956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zdjęcie </a:t>
            </a:r>
            <a:r>
              <a:rPr lang="pl-PL" dirty="0" err="1">
                <a:solidFill>
                  <a:schemeClr val="bg1"/>
                </a:solidFill>
              </a:rPr>
              <a:t>wewnątrzustne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152E06B-1729-217A-FB4E-2AD1CF1C03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76974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FC62E-99C6-8D12-04AA-343272AD7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4A2BE7A-98DD-BED9-F61E-E814AE0D8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48" y="6206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model cyfrowy lub analogowy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494B48-DFFE-F480-F686-D83D576171D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5F289C6-61B3-982A-62D1-E504947178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620688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tymczasowe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6024394-7C95-F25A-79F4-E15778006B7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412885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73967-EF96-6983-4EB8-D71CCD876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9B5FECA-3D59-D13E-EE5B-B730AA1A4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stałe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3514134-662A-1A9B-AFA0-B92B8C8F6F3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3ED26CC-25AA-933E-AB7A-1BF2AF7215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7388" y="722015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oddaniu pracy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CE22727-7E26-CFBC-5C9A-E5FA9E67A79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57349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C3839-9AF5-F059-1790-76AF89A2A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8414ED-595F-1875-1BE7-D9152E8A0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zakończeniu leczenia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1858AB9-9373-F587-CFA5-2FD44D8FD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36643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D3AAC-A46E-9FBE-EE18-3A079DC0A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F8BB1C3-8A18-262D-C189-03B9BEC45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36" y="726017"/>
            <a:ext cx="8280920" cy="614751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2 latach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EA7D0F-54DA-545B-42EA-68402EA9A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4863"/>
            <a:ext cx="8219256" cy="3921299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4049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35827" y="411956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zdjęcie </a:t>
            </a:r>
            <a:r>
              <a:rPr lang="pl-PL" dirty="0" err="1">
                <a:solidFill>
                  <a:schemeClr val="bg1"/>
                </a:solidFill>
              </a:rPr>
              <a:t>wewnątrzustne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59952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9FABC-9207-BB0C-A306-840126619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61270D3-6D13-8181-9492-E0E5EDD32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2 latach obserwacji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22856BD-51BE-5A11-0493-BDBACE087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265450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CCC7B-0D96-6F6F-FF74-B1E81C343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507ECFF-3F92-2108-AC65-1E04706A46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35389"/>
            <a:ext cx="7772400" cy="1470025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BEZZĘBIE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AC4CD567-EEB0-29E4-003C-CA3A5E512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276287"/>
            <a:ext cx="6400800" cy="1752600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rekonstrukcja ruchoma w łuku górnym</a:t>
            </a:r>
          </a:p>
          <a:p>
            <a:r>
              <a:rPr lang="pl-PL" dirty="0">
                <a:solidFill>
                  <a:schemeClr val="bg1"/>
                </a:solidFill>
              </a:rPr>
              <a:t>(opis przypadku)</a:t>
            </a:r>
          </a:p>
        </p:txBody>
      </p:sp>
    </p:spTree>
    <p:extLst>
      <p:ext uri="{BB962C8B-B14F-4D97-AF65-F5344CB8AC3E}">
        <p14:creationId xmlns:p14="http://schemas.microsoft.com/office/powerpoint/2010/main" val="25170257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F79FA-D309-DEB3-50E0-B9AB88F44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A063358-CA4A-56D7-F6A8-850193EAE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43090"/>
            <a:ext cx="4040188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przed leczeniem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7D5DFF-7D27-2CB5-871C-CD5CBCCFBB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5F765A0A-B45D-0602-8271-0D3FF9350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692696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TK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F5CFD04B-57C0-6312-6C7D-4834229AB21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87177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A0A8D-CA64-2B0A-C435-852E900D3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76BF9B1-0C0C-D0CE-2464-3158309E4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827" y="411956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zdjęcie </a:t>
            </a:r>
            <a:r>
              <a:rPr lang="pl-PL" dirty="0" err="1">
                <a:solidFill>
                  <a:schemeClr val="bg1"/>
                </a:solidFill>
              </a:rPr>
              <a:t>wewnątrzustne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C8EB14C-8CB3-0182-9784-56A2E7C70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54560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D96F1-8D8F-A35C-ADF1-0B87AFC72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CB56178-04E9-9268-3C77-83E87A811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48" y="6206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model cyfrowy lub analogowy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527D158-3467-A9F2-D912-ECFA80EB93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5689FAA-DC90-8BDC-822D-08773517D9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620688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tymczasowe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1B45A26-9947-FAB2-8F1C-BAACC0E5A54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55358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F9A32-FA7E-6EE5-4E32-BFD151CA3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D608DA-2E96-1355-67BB-34E6BFD8C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stałe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B1EFE02-5639-22FF-D673-E2FCED886E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BF53B98-F8D8-2D1F-00BF-6E725E7F65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7388" y="722015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oddaniu pracy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E4E1EB5-0ABD-B012-96D7-585E99CE60B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99353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CBD5F-C7C7-F84E-FF7B-287E1E4D1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C7245F5-E604-FBB1-08E5-39EB7ABC9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zakończeniu leczenia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EB5F37-678E-AF3C-4450-F42645831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96255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AA943-DF2B-A923-50FA-2CB24F736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0607E71-80F3-32B7-D6F9-B3611C2AB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36" y="726017"/>
            <a:ext cx="8280920" cy="614751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2 latach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D9F7AE3-8D96-85D2-23FB-61A6DC220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4863"/>
            <a:ext cx="8219256" cy="3921299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66852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382D-838A-F3E9-1E8A-ADE62408B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AF7C05E-0039-86BE-16E1-4B9F115FD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2 latach obserwacji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3E61B0C-4CA9-8E05-4229-1DDA8DABB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942103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0A687-E99F-7897-F20F-B79E91110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2AD80E7-78D4-86AF-9B1D-D8475E7B3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35389"/>
            <a:ext cx="7772400" cy="1470025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BEZZĘBIE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3BCC854C-2223-038A-8940-783B3AFD9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276287"/>
            <a:ext cx="6400800" cy="1752600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rekonstrukcja stała w łuku dolnym</a:t>
            </a:r>
          </a:p>
          <a:p>
            <a:r>
              <a:rPr lang="pl-PL" dirty="0">
                <a:solidFill>
                  <a:schemeClr val="bg1"/>
                </a:solidFill>
              </a:rPr>
              <a:t>(opis przypadku)</a:t>
            </a:r>
          </a:p>
        </p:txBody>
      </p:sp>
    </p:spTree>
    <p:extLst>
      <p:ext uri="{BB962C8B-B14F-4D97-AF65-F5344CB8AC3E}">
        <p14:creationId xmlns:p14="http://schemas.microsoft.com/office/powerpoint/2010/main" val="1333683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0648" y="6206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model cyfrowy lub analogowy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620688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tymczasowe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292851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D8970-2606-90FC-8289-29B8C5B55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86BEB20-BCFE-FF65-237F-F3CF679D7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43090"/>
            <a:ext cx="4040188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przed leczeniem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01AB87-1CBD-5823-C5AC-263DD4DCBA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47A86F30-B4D4-6336-06A7-E605AA4066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692696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TK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124ADF51-C374-8AC3-529D-2814003E2DD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3266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F17F5-713A-671D-F82F-1D7549EE9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F44A6A5-FE8A-F318-0616-9E0023391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827" y="411956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zdjęcie </a:t>
            </a:r>
            <a:r>
              <a:rPr lang="pl-PL" dirty="0" err="1">
                <a:solidFill>
                  <a:schemeClr val="bg1"/>
                </a:solidFill>
              </a:rPr>
              <a:t>wewnątrzustne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EB6D732-5F65-9866-A96B-A3A53320EA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30945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1332B-1BEC-48F4-8F4F-F76354116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94C1F93-6971-683C-E7D0-9EEBED3EB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48" y="6206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model cyfrowy lub analogowy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6EC7792-6679-368C-7F28-6161E8E076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3314E91-E222-34F3-41CD-7AD46DC067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620688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tymczasowe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99E0050-6C3D-9119-8189-F6681D4C9D5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37450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85AC5-7026-8033-ECFC-3A8823B6F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76FD56B-4470-505F-B292-60F031D26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stałe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A09ED9-BC1E-0E83-B9D3-52CB861DE7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4893DDD-EA6B-F340-9C8F-0685D31B7F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7388" y="722015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oddaniu pracy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655113A-5B29-53AE-A075-5E06388D5B8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04521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8DBE7-1571-DC7F-29A9-7778E7E0C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411C0EC-0C55-748A-93F3-A37443D50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zakończeniu leczenia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DE3330F-4E9C-095F-F135-F98679CF7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823890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12BE3-C4A7-83D3-8B5C-4692FE68D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F2E8B1D-5700-6093-8FBD-CA85FA834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36" y="726017"/>
            <a:ext cx="8280920" cy="614751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2 latach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CD5F253-8B57-6664-74E7-5ACA14088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4863"/>
            <a:ext cx="8219256" cy="3921299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10185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131BB-9C49-337A-67E5-4A2AD2545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11B6CD0-5670-1256-B8FF-5B6C4082C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2 latach obserwacji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3A448FE-8C5F-8902-D0F6-E43E4FB61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272266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218B5-8D13-0A00-7D88-6A9A4A43D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E6D9F63-C142-BC8C-0B1F-D7D99256DF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35389"/>
            <a:ext cx="7772400" cy="1470025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BEZZĘBIE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7284A18A-869B-7041-D0CC-EDCE7CE28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276287"/>
            <a:ext cx="6400800" cy="1752600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rekonstrukcja ruchoma w łuku dolnym</a:t>
            </a:r>
          </a:p>
          <a:p>
            <a:r>
              <a:rPr lang="pl-PL" dirty="0">
                <a:solidFill>
                  <a:schemeClr val="bg1"/>
                </a:solidFill>
              </a:rPr>
              <a:t>(opis przypadku)</a:t>
            </a:r>
          </a:p>
        </p:txBody>
      </p:sp>
    </p:spTree>
    <p:extLst>
      <p:ext uri="{BB962C8B-B14F-4D97-AF65-F5344CB8AC3E}">
        <p14:creationId xmlns:p14="http://schemas.microsoft.com/office/powerpoint/2010/main" val="22928800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52778-2715-7E21-0C81-BE5FBB012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EE4A558-D255-525F-267B-599E1E103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43090"/>
            <a:ext cx="4040188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przed leczeniem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BD345C-0148-7184-1315-7FB84FBEAA1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909D3E91-1C04-C8BD-1950-C69B8265F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692696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TK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98D968CC-7D34-60A1-6A35-E173A37C3BD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11483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1878B-81A8-E47B-1582-B3D279681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6DBE17F-FCA8-4EF0-0A57-63852A99A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827" y="411956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zdjęcie </a:t>
            </a:r>
            <a:r>
              <a:rPr lang="pl-PL" dirty="0" err="1">
                <a:solidFill>
                  <a:schemeClr val="bg1"/>
                </a:solidFill>
              </a:rPr>
              <a:t>wewnątrzustne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37E21E4-15FC-A112-16EE-868E8173D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6902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stałe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497388" y="722015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oddaniu pracy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70521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E185C-9276-4E90-57D5-01C0C6E8E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7EF59CC-F3A5-69CE-A204-0E9E04DF0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48" y="6206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model cyfrowy lub analogowy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AF460C5-71BE-84D5-9EED-11C2DEA4A1A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E6EDF6-1BF6-6BE3-BE52-68217C2C4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620688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tymczasowe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7E4406F-601B-300F-23BF-1F411CBA03C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496141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46E97-BDF6-F5BF-2F0E-C311502D8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98E148E-E974-E31E-62DC-059488DD2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stałe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949CBCB-6A17-1287-BE46-7C2D4F253B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040C874E-201C-8A08-AFF8-79760BCD1D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7388" y="722015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oddaniu pracy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CEF5BF7-9B76-54AE-3A1D-1902546786E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39706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5EE31-BC2C-E71B-5546-F1AC6C75F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560D0AC-F3A0-E6BA-5241-C273E773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zakończeniu leczenia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8158F5F-D138-978E-6FD4-7A7DABF92E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109514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FA8BB-4986-ECFC-136A-F96607F38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FE84F77-4864-2734-EFCA-4536D1E60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36" y="726017"/>
            <a:ext cx="8280920" cy="614751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2 latach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7BD91E-D485-B346-9160-B60008CFA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4863"/>
            <a:ext cx="8219256" cy="3921299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05714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178A8-96F9-A208-08B4-839B7EB20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8B8A604-1AE6-07E5-8647-0F36330D0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2 latach obserwacji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BDD1303-7BAA-4BBE-E31A-515AEBB2D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191740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7FEE3-F669-2D89-7676-2DECF9453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14776C6-AEC9-13D5-8263-5D5B13B87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35389"/>
            <a:ext cx="7772400" cy="1833571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IMPLANTACJA Z ZABIEGIEM OKOŁOIMPLANTACYJNYM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818FE2BE-E1C0-5EF0-B651-C43604F720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1752600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(opis przypadku)</a:t>
            </a:r>
          </a:p>
        </p:txBody>
      </p:sp>
    </p:spTree>
    <p:extLst>
      <p:ext uri="{BB962C8B-B14F-4D97-AF65-F5344CB8AC3E}">
        <p14:creationId xmlns:p14="http://schemas.microsoft.com/office/powerpoint/2010/main" val="97841452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943D4-25F4-B165-C650-B20DC8AAE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80B457C-B574-8810-86B5-0A5BB1BCA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43090"/>
            <a:ext cx="4040188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przed leczeniem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947B88-0668-1259-EE6D-7BBF796906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47976DAC-9BD0-1ECD-D244-83C75D36D2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692696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TK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B0279D14-35B8-3DBE-5A80-895D0ECE395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557594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AD52F-5358-8BE5-49AF-BE54C9AFD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58A5D46-5770-027D-3BF6-2E7ABE6ED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827" y="411956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zdjęcie </a:t>
            </a:r>
            <a:r>
              <a:rPr lang="pl-PL" dirty="0" err="1">
                <a:solidFill>
                  <a:schemeClr val="bg1"/>
                </a:solidFill>
              </a:rPr>
              <a:t>wewnątrzustne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BD4D3EA-9351-02D3-B321-5815B7AFF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953293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5500E-E26E-F9E7-EEFE-6B0964DA2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838A458-F273-E86E-516D-021EE74FA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48" y="6206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model cyfrowy lub analogowy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145EB6A-E60E-03CC-E080-A1B3912ADF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E0FEA2E-FC1A-017B-8F8C-E7799F250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620688"/>
            <a:ext cx="4041775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tymczasowe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5C2FC90-1CE5-95D3-1730-9C404AA1800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528665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B19BC-AFD3-8756-63A1-43EFD7C11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8C58AD-AD32-7C07-7D43-D7C184AAF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obciążenie stałe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A3B2636-28BC-8E70-2DE0-F7654E24EC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DC2E03C-0E24-10A8-D2DD-445CA4116E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7388" y="722015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oddaniu pracy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4CBF2AB-C14C-A1F5-464D-E230A61DC6D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25291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zakończeniu leczenia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8794184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4CB5F-F43D-47A1-B24D-E0113B055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59F0F40-FADC-CFBC-2C7E-DD1C07634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zakończeniu leczenia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E1D3CDF-064C-D0B3-5DEB-0A587487D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33934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7E955-60AA-6D37-ED77-101909F45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828CC7-7F17-1C72-E3D8-B863E0A68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36" y="726017"/>
            <a:ext cx="8280920" cy="614751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2 latach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E2F7246-724B-54C1-A6D6-A5B0141C3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4863"/>
            <a:ext cx="8219256" cy="3921299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584993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E3ADB-2351-B9DA-4C14-8441B74F5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C6B88C7-DFAD-ED3C-79FD-B8E6EADAD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219256" cy="639762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RTG po 2 latach obserwacji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DF7B91A-8745-7C71-EB0C-AECEEBBBE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19256" cy="3951288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26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B6029-357E-E98E-25DB-9DD9B77E7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843EC2-FACD-8A82-59B1-C0A027055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36" y="726017"/>
            <a:ext cx="8280920" cy="614751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efekt estetyczny w ustach pacjenta po 2 latach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14A61B9-759A-DEDF-9596-9B68809E6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4863"/>
            <a:ext cx="8219256" cy="3921299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foto + data wykonania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500832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941</Words>
  <Application>Microsoft Office PowerPoint</Application>
  <PresentationFormat>Pokaz na ekranie (4:3)</PresentationFormat>
  <Paragraphs>240</Paragraphs>
  <Slides>82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82</vt:i4>
      </vt:variant>
    </vt:vector>
  </HeadingPairs>
  <TitlesOfParts>
    <vt:vector size="86" baseType="lpstr">
      <vt:lpstr>Arial</vt:lpstr>
      <vt:lpstr>Calibri</vt:lpstr>
      <vt:lpstr>Tahoma</vt:lpstr>
      <vt:lpstr>Motyw pakietu Office</vt:lpstr>
      <vt:lpstr>MIEZYNARODOWA UMIEJĘTNOŚĆ IMPLANTOLOGICZNA FELLOWSHIP ICOI</vt:lpstr>
      <vt:lpstr>Nazwa praktyki/zakładu pracy</vt:lpstr>
      <vt:lpstr>BRAK POJEDYNCZY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BRAK POJEDYNCZY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BRAK SKRZYDŁOWY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BRAK SKRZYDŁOWY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BRAKI WIELOMIEJSCOWE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BEZZĘBIE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BEZZĘBIE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BEZZĘBIE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BEZZĘBIE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IMPLANTACJA Z ZABIEGIEM OKOŁOIMPLANTACYJNYM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UMIEJĘTNOŚĆ ZAWODOWA IMPLANTOLOGIA STOMATOLOGICZNA 019</dc:title>
  <dc:creator>ng</dc:creator>
  <cp:lastModifiedBy>Natalia Godyla</cp:lastModifiedBy>
  <cp:revision>7</cp:revision>
  <dcterms:created xsi:type="dcterms:W3CDTF">2025-02-21T11:28:46Z</dcterms:created>
  <dcterms:modified xsi:type="dcterms:W3CDTF">2025-09-30T12:40:41Z</dcterms:modified>
</cp:coreProperties>
</file>